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50" r:id="rId1"/>
  </p:sldMasterIdLst>
  <p:sldIdLst>
    <p:sldId id="258" r:id="rId2"/>
    <p:sldId id="259" r:id="rId3"/>
    <p:sldId id="261" r:id="rId4"/>
    <p:sldId id="306" r:id="rId5"/>
    <p:sldId id="307" r:id="rId6"/>
    <p:sldId id="308" r:id="rId7"/>
    <p:sldId id="257" r:id="rId8"/>
    <p:sldId id="300" r:id="rId9"/>
    <p:sldId id="301" r:id="rId10"/>
    <p:sldId id="302" r:id="rId11"/>
    <p:sldId id="303" r:id="rId12"/>
    <p:sldId id="310" r:id="rId13"/>
    <p:sldId id="311" r:id="rId14"/>
    <p:sldId id="312" r:id="rId15"/>
    <p:sldId id="313" r:id="rId16"/>
    <p:sldId id="309" r:id="rId17"/>
    <p:sldId id="314" r:id="rId18"/>
    <p:sldId id="315" r:id="rId19"/>
    <p:sldId id="317" r:id="rId20"/>
    <p:sldId id="318" r:id="rId21"/>
    <p:sldId id="316" r:id="rId22"/>
    <p:sldId id="319" r:id="rId23"/>
    <p:sldId id="321" r:id="rId24"/>
    <p:sldId id="320" r:id="rId25"/>
    <p:sldId id="323" r:id="rId26"/>
    <p:sldId id="322" r:id="rId27"/>
    <p:sldId id="324" r:id="rId28"/>
    <p:sldId id="325" r:id="rId29"/>
    <p:sldId id="260" r:id="rId30"/>
    <p:sldId id="326" r:id="rId31"/>
    <p:sldId id="327" r:id="rId32"/>
    <p:sldId id="328" r:id="rId33"/>
    <p:sldId id="330" r:id="rId34"/>
    <p:sldId id="329" r:id="rId35"/>
    <p:sldId id="29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D2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סגנון ביניים 4 - הדגשה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סגנון ערכת נושא 1 - הדגשה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סגנון ערכת נושא 1 - הדגשה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8" d="100"/>
          <a:sy n="68" d="100"/>
        </p:scale>
        <p:origin x="1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A87A34-81AB-432B-8DAE-1953F412C126}" type="datetimeFigureOut">
              <a:rPr lang="en-US" smtClean="0"/>
              <a:t>11/20/2019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784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673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כותרת וכיתוב">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he-IL"/>
              <a:t>לחץ כדי לערוך סגנון כותרת של תבנית בסיס</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28165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ציטוט עם כיתוב">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he-IL"/>
              <a:t>לחץ כדי לערוך סגנון כותרת של תבנית בסיס</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827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כרטיס שם">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78531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6907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2429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A87A34-81AB-432B-8DAE-1953F412C126}"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7159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A87A34-81AB-432B-8DAE-1953F412C126}"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9090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438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097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96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65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539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682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542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he-IL"/>
              <a:t>לחץ על הסמל כדי להוסיף תמונה</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477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11/20/2019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91741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en/internet-globe-browser-mouse-24984/"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pixabay.com/en/internet-globe-browser-mouse-24984/"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12" name="כותרת 1">
            <a:extLst>
              <a:ext uri="{FF2B5EF4-FFF2-40B4-BE49-F238E27FC236}">
                <a16:creationId xmlns:a16="http://schemas.microsoft.com/office/drawing/2014/main" id="{4ABF83E5-FCBA-4BFC-A5B2-759C3CAF5924}"/>
              </a:ext>
            </a:extLst>
          </p:cNvPr>
          <p:cNvSpPr txBox="1">
            <a:spLocks/>
          </p:cNvSpPr>
          <p:nvPr/>
        </p:nvSpPr>
        <p:spPr>
          <a:xfrm>
            <a:off x="400051" y="164381"/>
            <a:ext cx="11095750" cy="777849"/>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5400" b="1" i="1" dirty="0">
                <a:solidFill>
                  <a:srgbClr val="FFC000"/>
                </a:solidFill>
                <a:effectLst>
                  <a:outerShdw blurRad="38100" dist="38100" dir="2700000" algn="tl">
                    <a:srgbClr val="000000">
                      <a:alpha val="43137"/>
                    </a:srgbClr>
                  </a:outerShdw>
                </a:effectLst>
                <a:cs typeface="+mn-cs"/>
              </a:rPr>
              <a:t>דיווחים לרשויות</a:t>
            </a:r>
          </a:p>
        </p:txBody>
      </p:sp>
      <p:sp>
        <p:nvSpPr>
          <p:cNvPr id="13" name="TextBox 12">
            <a:extLst>
              <a:ext uri="{FF2B5EF4-FFF2-40B4-BE49-F238E27FC236}">
                <a16:creationId xmlns:a16="http://schemas.microsoft.com/office/drawing/2014/main" id="{2333B897-17A1-420D-ACEB-79AB6B6E89EA}"/>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22" name="תיבת טקסט 21">
            <a:extLst>
              <a:ext uri="{FF2B5EF4-FFF2-40B4-BE49-F238E27FC236}">
                <a16:creationId xmlns:a16="http://schemas.microsoft.com/office/drawing/2014/main" id="{1FB6EC5A-402A-4946-B9D4-1A759C982F50}"/>
              </a:ext>
            </a:extLst>
          </p:cNvPr>
          <p:cNvSpPr txBox="1"/>
          <p:nvPr/>
        </p:nvSpPr>
        <p:spPr>
          <a:xfrm>
            <a:off x="2101756" y="1528355"/>
            <a:ext cx="9394045" cy="830997"/>
          </a:xfrm>
          <a:prstGeom prst="rect">
            <a:avLst/>
          </a:prstGeom>
          <a:noFill/>
        </p:spPr>
        <p:txBody>
          <a:bodyPr wrap="square" rtlCol="1">
            <a:spAutoFit/>
          </a:bodyPr>
          <a:lstStyle/>
          <a:p>
            <a:pPr algn="r" rtl="1"/>
            <a:r>
              <a:rPr lang="he-IL" sz="2400" dirty="0"/>
              <a:t>קיימות 3 רשויות, אליהן יבוצעו דיווחים אחת לחודש, או אחת לחודשיים (בהתאם לתדירות הדיווח):</a:t>
            </a:r>
          </a:p>
        </p:txBody>
      </p:sp>
      <p:sp>
        <p:nvSpPr>
          <p:cNvPr id="23" name="תיבת טקסט 22">
            <a:extLst>
              <a:ext uri="{FF2B5EF4-FFF2-40B4-BE49-F238E27FC236}">
                <a16:creationId xmlns:a16="http://schemas.microsoft.com/office/drawing/2014/main" id="{8B6E8CA2-174D-447E-A129-53CE8445F2C2}"/>
              </a:ext>
            </a:extLst>
          </p:cNvPr>
          <p:cNvSpPr txBox="1"/>
          <p:nvPr/>
        </p:nvSpPr>
        <p:spPr>
          <a:xfrm>
            <a:off x="9117875" y="2624637"/>
            <a:ext cx="2248662"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מע"מ</a:t>
            </a:r>
          </a:p>
        </p:txBody>
      </p:sp>
      <p:sp>
        <p:nvSpPr>
          <p:cNvPr id="24" name="תיבת טקסט 23">
            <a:extLst>
              <a:ext uri="{FF2B5EF4-FFF2-40B4-BE49-F238E27FC236}">
                <a16:creationId xmlns:a16="http://schemas.microsoft.com/office/drawing/2014/main" id="{ACC77E40-49B6-49E1-83F9-D2F67279AF8D}"/>
              </a:ext>
            </a:extLst>
          </p:cNvPr>
          <p:cNvSpPr txBox="1"/>
          <p:nvPr/>
        </p:nvSpPr>
        <p:spPr>
          <a:xfrm>
            <a:off x="9117875" y="3259254"/>
            <a:ext cx="2248662"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מס הכנסה</a:t>
            </a:r>
          </a:p>
        </p:txBody>
      </p:sp>
      <p:sp>
        <p:nvSpPr>
          <p:cNvPr id="25" name="תיבת טקסט 24">
            <a:extLst>
              <a:ext uri="{FF2B5EF4-FFF2-40B4-BE49-F238E27FC236}">
                <a16:creationId xmlns:a16="http://schemas.microsoft.com/office/drawing/2014/main" id="{CADC4193-806A-46F6-8688-F18116656321}"/>
              </a:ext>
            </a:extLst>
          </p:cNvPr>
          <p:cNvSpPr txBox="1"/>
          <p:nvPr/>
        </p:nvSpPr>
        <p:spPr>
          <a:xfrm>
            <a:off x="9117875" y="3900789"/>
            <a:ext cx="2248662"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ביטוח לאומי</a:t>
            </a:r>
          </a:p>
        </p:txBody>
      </p:sp>
    </p:spTree>
    <p:extLst>
      <p:ext uri="{BB962C8B-B14F-4D97-AF65-F5344CB8AC3E}">
        <p14:creationId xmlns:p14="http://schemas.microsoft.com/office/powerpoint/2010/main" val="260534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p:bldP spid="23" grpId="0"/>
      <p:bldP spid="24" grpId="0"/>
      <p:bldP spid="2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שלבים מקדימים לדיווחים – מע"מ</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849653"/>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חשוב מאוד למשדרים למע"מ: בכל ספק או לקוח חדש שנפתח במערכת, יש להקליד מספר עוסק / ח.פ. תקין למניעת שגיאות בשידור (נדון בהמשך).</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4127325"/>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לאחר הבדיקה יופק דוח מע"מ, הכולל את מע"מ העסקאות, מע"מ התשומות, מע"מ התשומות על הנכסים ואת תשלום המע"מ (ההפרש ביניהם).</a:t>
            </a:r>
          </a:p>
        </p:txBody>
      </p:sp>
      <p:sp>
        <p:nvSpPr>
          <p:cNvPr id="10" name="TextBox 3">
            <a:extLst>
              <a:ext uri="{FF2B5EF4-FFF2-40B4-BE49-F238E27FC236}">
                <a16:creationId xmlns:a16="http://schemas.microsoft.com/office/drawing/2014/main" id="{49CBC6FE-3BBB-4367-9FC7-A92D0D56F028}"/>
              </a:ext>
            </a:extLst>
          </p:cNvPr>
          <p:cNvSpPr txBox="1"/>
          <p:nvPr/>
        </p:nvSpPr>
        <p:spPr>
          <a:xfrm>
            <a:off x="404949" y="5383969"/>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הדוח יישמר וימתין להזנתו במועד הדיווח (נדון בהמשך).</a:t>
            </a:r>
          </a:p>
        </p:txBody>
      </p:sp>
      <p:sp>
        <p:nvSpPr>
          <p:cNvPr id="11" name="TextBox 3">
            <a:extLst>
              <a:ext uri="{FF2B5EF4-FFF2-40B4-BE49-F238E27FC236}">
                <a16:creationId xmlns:a16="http://schemas.microsoft.com/office/drawing/2014/main" id="{B4D0E585-6E24-47BB-A441-1F6045402114}"/>
              </a:ext>
            </a:extLst>
          </p:cNvPr>
          <p:cNvSpPr txBox="1"/>
          <p:nvPr/>
        </p:nvSpPr>
        <p:spPr>
          <a:xfrm>
            <a:off x="404949" y="3033684"/>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לאחר הזנה מלאה של כל החשבוניות (הכנסות והוצאות), ייבדקו המנות בקפידה ותוך מתן דגש לנושאים שדוברו בשקופיות קודמות.</a:t>
            </a:r>
          </a:p>
        </p:txBody>
      </p:sp>
    </p:spTree>
    <p:extLst>
      <p:ext uri="{BB962C8B-B14F-4D97-AF65-F5344CB8AC3E}">
        <p14:creationId xmlns:p14="http://schemas.microsoft.com/office/powerpoint/2010/main" val="114414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שלבים מקדימים לדיווחים – מקדמות מס הכנסה</a:t>
            </a:r>
          </a:p>
          <a:p>
            <a:endParaRPr lang="he-IL" sz="6600" dirty="0">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4127325"/>
            <a:ext cx="10909338" cy="1384995"/>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חשוב מאוד- מחזור המקדמות למס הכנסה יהיה תואם למחזור למע"מ, למעט מקרים בודדים. דוגמה: חשבונית עצמית שהופקה, אשר נרשמת במע"מ העסקאות באופן מלא, אך לא נרשמת לצורך הדיווח למקדמות.</a:t>
            </a:r>
          </a:p>
        </p:txBody>
      </p:sp>
      <p:sp>
        <p:nvSpPr>
          <p:cNvPr id="11" name="TextBox 3">
            <a:extLst>
              <a:ext uri="{FF2B5EF4-FFF2-40B4-BE49-F238E27FC236}">
                <a16:creationId xmlns:a16="http://schemas.microsoft.com/office/drawing/2014/main" id="{B4D0E585-6E24-47BB-A441-1F6045402114}"/>
              </a:ext>
            </a:extLst>
          </p:cNvPr>
          <p:cNvSpPr txBox="1"/>
          <p:nvPr/>
        </p:nvSpPr>
        <p:spPr>
          <a:xfrm>
            <a:off x="404949" y="2654266"/>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לאחר הזנה מלאה של כל חשבוניות ההכנסה ובדיקת נכונות ההקלדה, יופק דוח מקדמות למס הכנסה.</a:t>
            </a:r>
          </a:p>
        </p:txBody>
      </p:sp>
    </p:spTree>
    <p:extLst>
      <p:ext uri="{BB962C8B-B14F-4D97-AF65-F5344CB8AC3E}">
        <p14:creationId xmlns:p14="http://schemas.microsoft.com/office/powerpoint/2010/main" val="66346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394063" y="1275472"/>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solidFill>
                  <a:srgbClr val="FFC000"/>
                </a:solidFill>
                <a:effectLst>
                  <a:outerShdw blurRad="38100" dist="38100" dir="2700000" algn="tl">
                    <a:srgbClr val="000000">
                      <a:alpha val="43137"/>
                    </a:srgbClr>
                  </a:outerShdw>
                </a:effectLst>
                <a:cs typeface="+mn-cs"/>
              </a:rPr>
              <a:t>דיווח מפורט למע"מ</a:t>
            </a:r>
          </a:p>
          <a:p>
            <a:pPr algn="ctr"/>
            <a:r>
              <a:rPr lang="en-US" sz="6600" dirty="0">
                <a:solidFill>
                  <a:srgbClr val="FFC000"/>
                </a:solidFill>
                <a:effectLst>
                  <a:outerShdw blurRad="38100" dist="38100" dir="2700000" algn="tl">
                    <a:srgbClr val="000000">
                      <a:alpha val="43137"/>
                    </a:srgbClr>
                  </a:outerShdw>
                </a:effectLst>
                <a:cs typeface="+mn-cs"/>
              </a:rPr>
              <a:t>PCN.874</a:t>
            </a:r>
            <a:endParaRPr lang="he-IL" sz="6600" dirty="0">
              <a:solidFill>
                <a:srgbClr val="FFC000"/>
              </a:solidFill>
              <a:effectLst>
                <a:outerShdw blurRad="38100" dist="38100" dir="2700000" algn="tl">
                  <a:srgbClr val="000000">
                    <a:alpha val="43137"/>
                  </a:srgbClr>
                </a:outerShdw>
              </a:effectLst>
              <a:cs typeface="+mn-cs"/>
            </a:endParaRPr>
          </a:p>
          <a:p>
            <a:endParaRPr lang="he-IL" sz="6600" dirty="0">
              <a:solidFill>
                <a:srgbClr val="FFC000"/>
              </a:solidFill>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pic>
        <p:nvPicPr>
          <p:cNvPr id="4" name="תמונה 3">
            <a:extLst>
              <a:ext uri="{FF2B5EF4-FFF2-40B4-BE49-F238E27FC236}">
                <a16:creationId xmlns:a16="http://schemas.microsoft.com/office/drawing/2014/main" id="{5F7D7839-F363-47B8-8ACD-CE043A2E1D8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28636" y="3171890"/>
            <a:ext cx="3812177" cy="3532221"/>
          </a:xfrm>
          <a:prstGeom prst="rect">
            <a:avLst/>
          </a:prstGeom>
        </p:spPr>
      </p:pic>
    </p:spTree>
    <p:extLst>
      <p:ext uri="{BB962C8B-B14F-4D97-AF65-F5344CB8AC3E}">
        <p14:creationId xmlns:p14="http://schemas.microsoft.com/office/powerpoint/2010/main" val="1694437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מהו דיווח מפורט למע"מ?</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849653"/>
            <a:ext cx="10909338" cy="954107"/>
          </a:xfrm>
          <a:prstGeom prst="rect">
            <a:avLst/>
          </a:prstGeom>
          <a:noFill/>
        </p:spPr>
        <p:txBody>
          <a:bodyPr wrap="square" rtlCol="1">
            <a:spAutoFit/>
          </a:bodyPr>
          <a:lstStyle/>
          <a:p>
            <a:pPr algn="r" rtl="1"/>
            <a:r>
              <a:rPr lang="he-IL" sz="2800" dirty="0"/>
              <a:t>דיווח מפורט למע"מ הינו סוג דיווח, אשר מצריך בכל תקופת מע"מ לשדר לרשות המסים קובץ המפרט את הפרטים הבאים:</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2931317"/>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העסקאות שהתבצעו בתקופת הדיווח</a:t>
            </a:r>
          </a:p>
        </p:txBody>
      </p:sp>
      <p:sp>
        <p:nvSpPr>
          <p:cNvPr id="8" name="TextBox 3">
            <a:extLst>
              <a:ext uri="{FF2B5EF4-FFF2-40B4-BE49-F238E27FC236}">
                <a16:creationId xmlns:a16="http://schemas.microsoft.com/office/drawing/2014/main" id="{4E705436-8232-4DAA-85E3-3369609D9040}"/>
              </a:ext>
            </a:extLst>
          </p:cNvPr>
          <p:cNvSpPr txBox="1"/>
          <p:nvPr/>
        </p:nvSpPr>
        <p:spPr>
          <a:xfrm>
            <a:off x="404949" y="3496057"/>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התשומות שבגינן נדרש מע"מ בתקופת הדיווח</a:t>
            </a:r>
          </a:p>
        </p:txBody>
      </p:sp>
      <p:sp>
        <p:nvSpPr>
          <p:cNvPr id="12" name="TextBox 3">
            <a:extLst>
              <a:ext uri="{FF2B5EF4-FFF2-40B4-BE49-F238E27FC236}">
                <a16:creationId xmlns:a16="http://schemas.microsoft.com/office/drawing/2014/main" id="{9F9EA3FA-995F-48D3-8A75-9255E9C7A9D4}"/>
              </a:ext>
            </a:extLst>
          </p:cNvPr>
          <p:cNvSpPr txBox="1"/>
          <p:nvPr/>
        </p:nvSpPr>
        <p:spPr>
          <a:xfrm>
            <a:off x="404949" y="4636996"/>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מספרי האסמכתאות של העסקאות והתשומות שנדרשו בתקופת הדיווח</a:t>
            </a:r>
          </a:p>
        </p:txBody>
      </p:sp>
      <p:sp>
        <p:nvSpPr>
          <p:cNvPr id="13" name="TextBox 3">
            <a:extLst>
              <a:ext uri="{FF2B5EF4-FFF2-40B4-BE49-F238E27FC236}">
                <a16:creationId xmlns:a16="http://schemas.microsoft.com/office/drawing/2014/main" id="{EC200532-85F9-4F8D-A470-239BFFDC58E2}"/>
              </a:ext>
            </a:extLst>
          </p:cNvPr>
          <p:cNvSpPr txBox="1"/>
          <p:nvPr/>
        </p:nvSpPr>
        <p:spPr>
          <a:xfrm>
            <a:off x="404949" y="5170320"/>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מספרי העוסקים או ח.פ. של הלקוחות והספקים בתקופת הדיווח</a:t>
            </a:r>
          </a:p>
        </p:txBody>
      </p:sp>
      <p:sp>
        <p:nvSpPr>
          <p:cNvPr id="14" name="TextBox 3">
            <a:extLst>
              <a:ext uri="{FF2B5EF4-FFF2-40B4-BE49-F238E27FC236}">
                <a16:creationId xmlns:a16="http://schemas.microsoft.com/office/drawing/2014/main" id="{699B58FB-1D6E-4265-8B88-47293C591102}"/>
              </a:ext>
            </a:extLst>
          </p:cNvPr>
          <p:cNvSpPr txBox="1"/>
          <p:nvPr/>
        </p:nvSpPr>
        <p:spPr>
          <a:xfrm>
            <a:off x="404949" y="4060798"/>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תאריכי העסקאות והתשומות שנדרשו בתקופת הדיווח</a:t>
            </a:r>
          </a:p>
        </p:txBody>
      </p:sp>
    </p:spTree>
    <p:extLst>
      <p:ext uri="{BB962C8B-B14F-4D97-AF65-F5344CB8AC3E}">
        <p14:creationId xmlns:p14="http://schemas.microsoft.com/office/powerpoint/2010/main" val="351642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8" grpId="0"/>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מטרת הדיווח המפורט למע"מ</a:t>
            </a: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849653"/>
            <a:ext cx="10909338" cy="954107"/>
          </a:xfrm>
          <a:prstGeom prst="rect">
            <a:avLst/>
          </a:prstGeom>
          <a:noFill/>
        </p:spPr>
        <p:txBody>
          <a:bodyPr wrap="square" rtlCol="1">
            <a:spAutoFit/>
          </a:bodyPr>
          <a:lstStyle/>
          <a:p>
            <a:pPr algn="r" rtl="1"/>
            <a:r>
              <a:rPr lang="he-IL" sz="2800" dirty="0"/>
              <a:t>מטרת הדיווח המפורט למע"מ הינה למנוע אי דיווח של עסקאות וכן דיווח של חשבוניות פיקטיביות. הדבר נעשה באופן הבא:</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2931317"/>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הצלבת מידע בין מדווחים שונים בהתאם ל-ח.פ. יכולה להצביע על דרישה של תשומות אצל צד אחד, בעוד הצד השני לא דיווח כלל על העסקה למע"מ</a:t>
            </a:r>
          </a:p>
        </p:txBody>
      </p:sp>
      <p:sp>
        <p:nvSpPr>
          <p:cNvPr id="8" name="TextBox 3">
            <a:extLst>
              <a:ext uri="{FF2B5EF4-FFF2-40B4-BE49-F238E27FC236}">
                <a16:creationId xmlns:a16="http://schemas.microsoft.com/office/drawing/2014/main" id="{4E705436-8232-4DAA-85E3-3369609D9040}"/>
              </a:ext>
            </a:extLst>
          </p:cNvPr>
          <p:cNvSpPr txBox="1"/>
          <p:nvPr/>
        </p:nvSpPr>
        <p:spPr>
          <a:xfrm>
            <a:off x="404949" y="3816527"/>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זיהוי של הפקת חשבוניות בסדר שאינו כרונולוגי על ידי השוואת מספר מדווחים של חשבוניות מאותו הספק (יכול להעיד על העלמת הכנסות)</a:t>
            </a:r>
          </a:p>
        </p:txBody>
      </p:sp>
      <p:sp>
        <p:nvSpPr>
          <p:cNvPr id="14" name="TextBox 3">
            <a:extLst>
              <a:ext uri="{FF2B5EF4-FFF2-40B4-BE49-F238E27FC236}">
                <a16:creationId xmlns:a16="http://schemas.microsoft.com/office/drawing/2014/main" id="{699B58FB-1D6E-4265-8B88-47293C591102}"/>
              </a:ext>
            </a:extLst>
          </p:cNvPr>
          <p:cNvSpPr txBox="1"/>
          <p:nvPr/>
        </p:nvSpPr>
        <p:spPr>
          <a:xfrm>
            <a:off x="404949" y="4835471"/>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זיהוי של מספרי ח.פ. או מספרי עוסקים שאינם קיימים לצורך איתור חשבוניות פיקטיביות.</a:t>
            </a:r>
          </a:p>
        </p:txBody>
      </p:sp>
    </p:spTree>
    <p:extLst>
      <p:ext uri="{BB962C8B-B14F-4D97-AF65-F5344CB8AC3E}">
        <p14:creationId xmlns:p14="http://schemas.microsoft.com/office/powerpoint/2010/main" val="203687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8"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מי חייב בדיווח מפורט למע"מ?</a:t>
            </a: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693618"/>
            <a:ext cx="10909338" cy="461665"/>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עוסקים שחלה עליהם החובה לנהל פנקסי חשבונות לפי שיטת החשבונאות הכפולה</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2285672"/>
            <a:ext cx="10909338" cy="1938992"/>
          </a:xfrm>
          <a:prstGeom prst="rect">
            <a:avLst/>
          </a:prstGeom>
          <a:noFill/>
        </p:spPr>
        <p:txBody>
          <a:bodyPr wrap="square" rtlCol="1">
            <a:spAutoFit/>
          </a:bodyPr>
          <a:lstStyle/>
          <a:p>
            <a:pPr marL="342900" indent="-342900" algn="r" rtl="1">
              <a:buFont typeface="Arial" panose="020B0604020202020204" pitchFamily="34" charset="0"/>
              <a:buChar char="•"/>
            </a:pPr>
            <a:r>
              <a:rPr lang="he-IL" sz="2400" dirty="0"/>
              <a:t>עוסקים שמחזור עסקאותיהם  עולה על 1,500,000 ₪  ונתקיים לגביהם  </a:t>
            </a:r>
            <a:r>
              <a:rPr lang="he-IL" sz="2400" b="1" dirty="0"/>
              <a:t>אחד</a:t>
            </a:r>
            <a:r>
              <a:rPr lang="he-IL" sz="2400" dirty="0"/>
              <a:t> מאלה :</a:t>
            </a:r>
          </a:p>
          <a:p>
            <a:pPr marL="457200" indent="-457200" algn="r" rtl="1">
              <a:buFont typeface="+mj-cs"/>
              <a:buAutoNum type="hebrew2Minus"/>
            </a:pPr>
            <a:r>
              <a:rPr lang="he-IL" sz="2400" dirty="0"/>
              <a:t>הם  חייבים  לפי כל דין בהכנת מאזן, וכן במינוי רואה חשבון מבקר, או מבקר אחר </a:t>
            </a:r>
          </a:p>
          <a:p>
            <a:pPr marL="457200" indent="-457200" algn="r" rtl="1">
              <a:buFont typeface="+mj-lt"/>
              <a:buAutoNum type="hebrew2Minus"/>
            </a:pPr>
            <a:r>
              <a:rPr lang="he-IL" sz="2400" dirty="0"/>
              <a:t>הם רשומים כשותפות לפי חוק זה או כמספר עוסקים אשר ביקשו להירשם כאחד, כאמור             בסעיף 56, ולגבי אחד השותפים , או אחד העוסקים , לפי העניין התקיים האמור בסעיף 1 הקודם.</a:t>
            </a:r>
          </a:p>
        </p:txBody>
      </p:sp>
      <p:sp>
        <p:nvSpPr>
          <p:cNvPr id="14" name="TextBox 3">
            <a:extLst>
              <a:ext uri="{FF2B5EF4-FFF2-40B4-BE49-F238E27FC236}">
                <a16:creationId xmlns:a16="http://schemas.microsoft.com/office/drawing/2014/main" id="{699B58FB-1D6E-4265-8B88-47293C591102}"/>
              </a:ext>
            </a:extLst>
          </p:cNvPr>
          <p:cNvSpPr txBox="1"/>
          <p:nvPr/>
        </p:nvSpPr>
        <p:spPr>
          <a:xfrm>
            <a:off x="404949" y="4900545"/>
            <a:ext cx="10909338" cy="461665"/>
          </a:xfrm>
          <a:prstGeom prst="rect">
            <a:avLst/>
          </a:prstGeom>
          <a:noFill/>
        </p:spPr>
        <p:txBody>
          <a:bodyPr wrap="square" rtlCol="1">
            <a:spAutoFit/>
          </a:bodyPr>
          <a:lstStyle/>
          <a:p>
            <a:pPr marL="342900" indent="-342900" algn="r" rtl="1">
              <a:buFont typeface="Arial" panose="020B0604020202020204" pitchFamily="34" charset="0"/>
              <a:buChar char="•"/>
            </a:pPr>
            <a:r>
              <a:rPr lang="he-IL" sz="2400" dirty="0"/>
              <a:t>מלכ"רים אשר מחזורם השנתי לשנת 2014  עולה על 20 מיליון ש"ח</a:t>
            </a:r>
          </a:p>
        </p:txBody>
      </p:sp>
      <p:sp>
        <p:nvSpPr>
          <p:cNvPr id="10" name="TextBox 3">
            <a:extLst>
              <a:ext uri="{FF2B5EF4-FFF2-40B4-BE49-F238E27FC236}">
                <a16:creationId xmlns:a16="http://schemas.microsoft.com/office/drawing/2014/main" id="{2A06BB0D-E575-4909-8B12-EA6EC3E46FB3}"/>
              </a:ext>
            </a:extLst>
          </p:cNvPr>
          <p:cNvSpPr txBox="1"/>
          <p:nvPr/>
        </p:nvSpPr>
        <p:spPr>
          <a:xfrm>
            <a:off x="404949" y="4355053"/>
            <a:ext cx="10909338" cy="461665"/>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עוסקים שמחזור עסקאותיהם עולה על 2,500,000 ש"ח</a:t>
            </a:r>
          </a:p>
        </p:txBody>
      </p:sp>
      <p:sp>
        <p:nvSpPr>
          <p:cNvPr id="11" name="TextBox 3">
            <a:extLst>
              <a:ext uri="{FF2B5EF4-FFF2-40B4-BE49-F238E27FC236}">
                <a16:creationId xmlns:a16="http://schemas.microsoft.com/office/drawing/2014/main" id="{6E60A950-A152-42B2-AAA6-CD552145ADD6}"/>
              </a:ext>
            </a:extLst>
          </p:cNvPr>
          <p:cNvSpPr txBox="1"/>
          <p:nvPr/>
        </p:nvSpPr>
        <p:spPr>
          <a:xfrm>
            <a:off x="404949" y="5543066"/>
            <a:ext cx="10909338" cy="461665"/>
          </a:xfrm>
          <a:prstGeom prst="rect">
            <a:avLst/>
          </a:prstGeom>
          <a:noFill/>
        </p:spPr>
        <p:txBody>
          <a:bodyPr wrap="square" rtlCol="1">
            <a:spAutoFit/>
          </a:bodyPr>
          <a:lstStyle/>
          <a:p>
            <a:pPr marL="342900" indent="-342900" algn="r" rtl="1">
              <a:buFont typeface="Arial" panose="020B0604020202020204" pitchFamily="34" charset="0"/>
              <a:buChar char="•"/>
            </a:pPr>
            <a:r>
              <a:rPr lang="he-IL" sz="2400" dirty="0"/>
              <a:t>מוסדות כספיים אשר מחזורם לשנת 2014  עולה על 4 מיליון ש"ח</a:t>
            </a:r>
          </a:p>
        </p:txBody>
      </p:sp>
    </p:spTree>
    <p:extLst>
      <p:ext uri="{BB962C8B-B14F-4D97-AF65-F5344CB8AC3E}">
        <p14:creationId xmlns:p14="http://schemas.microsoft.com/office/powerpoint/2010/main" val="53889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4"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שגיאות נפוצות בדיווח המפורט</a:t>
            </a:r>
          </a:p>
          <a:p>
            <a:endParaRPr lang="he-IL" sz="6600" dirty="0">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11" name="TextBox 3">
            <a:extLst>
              <a:ext uri="{FF2B5EF4-FFF2-40B4-BE49-F238E27FC236}">
                <a16:creationId xmlns:a16="http://schemas.microsoft.com/office/drawing/2014/main" id="{B4D0E585-6E24-47BB-A441-1F6045402114}"/>
              </a:ext>
            </a:extLst>
          </p:cNvPr>
          <p:cNvSpPr txBox="1"/>
          <p:nvPr/>
        </p:nvSpPr>
        <p:spPr>
          <a:xfrm>
            <a:off x="404949" y="1222912"/>
            <a:ext cx="10909338" cy="523220"/>
          </a:xfrm>
          <a:prstGeom prst="rect">
            <a:avLst/>
          </a:prstGeom>
          <a:noFill/>
        </p:spPr>
        <p:txBody>
          <a:bodyPr wrap="square" rtlCol="1">
            <a:spAutoFit/>
          </a:bodyPr>
          <a:lstStyle/>
          <a:p>
            <a:pPr algn="r" rtl="1"/>
            <a:r>
              <a:rPr lang="he-IL" sz="2800" dirty="0"/>
              <a:t>מי מאיתנו לא נתקל בשגיאות בעת הכנת קובץ דיווח מפורט לשידור?</a:t>
            </a:r>
          </a:p>
        </p:txBody>
      </p:sp>
      <p:sp>
        <p:nvSpPr>
          <p:cNvPr id="6" name="TextBox 3">
            <a:extLst>
              <a:ext uri="{FF2B5EF4-FFF2-40B4-BE49-F238E27FC236}">
                <a16:creationId xmlns:a16="http://schemas.microsoft.com/office/drawing/2014/main" id="{340E90F9-EFDD-4CD6-AFE2-CA1F71461DCB}"/>
              </a:ext>
            </a:extLst>
          </p:cNvPr>
          <p:cNvSpPr txBox="1"/>
          <p:nvPr/>
        </p:nvSpPr>
        <p:spPr>
          <a:xfrm>
            <a:off x="404949" y="1707308"/>
            <a:ext cx="10909338" cy="523220"/>
          </a:xfrm>
          <a:prstGeom prst="rect">
            <a:avLst/>
          </a:prstGeom>
          <a:noFill/>
        </p:spPr>
        <p:txBody>
          <a:bodyPr wrap="square" rtlCol="1">
            <a:spAutoFit/>
          </a:bodyPr>
          <a:lstStyle/>
          <a:p>
            <a:pPr algn="r" rtl="1"/>
            <a:r>
              <a:rPr lang="he-IL" sz="2800" dirty="0"/>
              <a:t>קיימות מספר שגיאות נפוצות, שהבנה שלהן תקל על מציאת פתרון מהיר.</a:t>
            </a:r>
          </a:p>
        </p:txBody>
      </p:sp>
      <p:sp>
        <p:nvSpPr>
          <p:cNvPr id="8" name="TextBox 3">
            <a:extLst>
              <a:ext uri="{FF2B5EF4-FFF2-40B4-BE49-F238E27FC236}">
                <a16:creationId xmlns:a16="http://schemas.microsoft.com/office/drawing/2014/main" id="{59F33562-4A3A-4E67-A80F-70C8FCDBB28F}"/>
              </a:ext>
            </a:extLst>
          </p:cNvPr>
          <p:cNvSpPr txBox="1"/>
          <p:nvPr/>
        </p:nvSpPr>
        <p:spPr>
          <a:xfrm>
            <a:off x="404949" y="2230528"/>
            <a:ext cx="10909338" cy="523220"/>
          </a:xfrm>
          <a:prstGeom prst="rect">
            <a:avLst/>
          </a:prstGeom>
          <a:noFill/>
        </p:spPr>
        <p:txBody>
          <a:bodyPr wrap="square" rtlCol="1">
            <a:spAutoFit/>
          </a:bodyPr>
          <a:lstStyle/>
          <a:p>
            <a:pPr algn="r" rtl="1"/>
            <a:r>
              <a:rPr lang="he-IL" sz="2800" dirty="0"/>
              <a:t>להלן מספר שגיאות נפוצות ואופן הטיפול בהן:</a:t>
            </a:r>
          </a:p>
        </p:txBody>
      </p:sp>
      <p:graphicFrame>
        <p:nvGraphicFramePr>
          <p:cNvPr id="3" name="טבלה 3">
            <a:extLst>
              <a:ext uri="{FF2B5EF4-FFF2-40B4-BE49-F238E27FC236}">
                <a16:creationId xmlns:a16="http://schemas.microsoft.com/office/drawing/2014/main" id="{9DE83E98-B7A1-49BD-805C-E1D92C1D44F7}"/>
              </a:ext>
            </a:extLst>
          </p:cNvPr>
          <p:cNvGraphicFramePr>
            <a:graphicFrameLocks noGrp="1"/>
          </p:cNvGraphicFramePr>
          <p:nvPr>
            <p:extLst>
              <p:ext uri="{D42A27DB-BD31-4B8C-83A1-F6EECF244321}">
                <p14:modId xmlns:p14="http://schemas.microsoft.com/office/powerpoint/2010/main" val="1224778621"/>
              </p:ext>
            </p:extLst>
          </p:nvPr>
        </p:nvGraphicFramePr>
        <p:xfrm>
          <a:off x="2032000" y="2820645"/>
          <a:ext cx="8128000" cy="3662680"/>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423462739"/>
                    </a:ext>
                  </a:extLst>
                </a:gridCol>
                <a:gridCol w="4064000">
                  <a:extLst>
                    <a:ext uri="{9D8B030D-6E8A-4147-A177-3AD203B41FA5}">
                      <a16:colId xmlns:a16="http://schemas.microsoft.com/office/drawing/2014/main" val="3102179939"/>
                    </a:ext>
                  </a:extLst>
                </a:gridCol>
              </a:tblGrid>
              <a:tr h="370840">
                <a:tc>
                  <a:txBody>
                    <a:bodyPr/>
                    <a:lstStyle/>
                    <a:p>
                      <a:pPr rtl="1"/>
                      <a:r>
                        <a:rPr lang="he-IL" dirty="0"/>
                        <a:t>השגיאה</a:t>
                      </a:r>
                    </a:p>
                  </a:txBody>
                  <a:tcPr/>
                </a:tc>
                <a:tc>
                  <a:txBody>
                    <a:bodyPr/>
                    <a:lstStyle/>
                    <a:p>
                      <a:pPr rtl="1"/>
                      <a:r>
                        <a:rPr lang="he-IL" dirty="0"/>
                        <a:t>אופן הטיפול</a:t>
                      </a:r>
                    </a:p>
                  </a:txBody>
                  <a:tcPr/>
                </a:tc>
                <a:extLst>
                  <a:ext uri="{0D108BD9-81ED-4DB2-BD59-A6C34878D82A}">
                    <a16:rowId xmlns:a16="http://schemas.microsoft.com/office/drawing/2014/main" val="2158684632"/>
                  </a:ext>
                </a:extLst>
              </a:tr>
              <a:tr h="370840">
                <a:tc>
                  <a:txBody>
                    <a:bodyPr/>
                    <a:lstStyle/>
                    <a:p>
                      <a:pPr rtl="1"/>
                      <a:r>
                        <a:rPr lang="he-IL" dirty="0"/>
                        <a:t>מספר התיק איננו מוגדר במערכת מע"מ</a:t>
                      </a:r>
                    </a:p>
                  </a:txBody>
                  <a:tcPr/>
                </a:tc>
                <a:tc rowSpan="2">
                  <a:txBody>
                    <a:bodyPr/>
                    <a:lstStyle/>
                    <a:p>
                      <a:pPr rtl="1"/>
                      <a:r>
                        <a:rPr lang="he-IL" dirty="0"/>
                        <a:t>יתכן שמדובר בעוסק שנסגר, או בטעות בהקלדה. יש לבדוק את מספר העוסק ולוודא שהוא תואם לחשבונית. במידה וכן- יש לאתר את העוסק לקבלת הסבר.</a:t>
                      </a:r>
                    </a:p>
                  </a:txBody>
                  <a:tcPr/>
                </a:tc>
                <a:extLst>
                  <a:ext uri="{0D108BD9-81ED-4DB2-BD59-A6C34878D82A}">
                    <a16:rowId xmlns:a16="http://schemas.microsoft.com/office/drawing/2014/main" val="922190264"/>
                  </a:ext>
                </a:extLst>
              </a:tr>
              <a:tr h="370840">
                <a:tc>
                  <a:txBody>
                    <a:bodyPr/>
                    <a:lstStyle/>
                    <a:p>
                      <a:pPr rtl="1"/>
                      <a:r>
                        <a:rPr lang="he-IL" dirty="0"/>
                        <a:t>ספרת הביקורת של מספר העוסק לא תקינה</a:t>
                      </a:r>
                    </a:p>
                  </a:txBody>
                  <a:tcPr/>
                </a:tc>
                <a:tc vMerge="1">
                  <a:txBody>
                    <a:bodyPr/>
                    <a:lstStyle/>
                    <a:p>
                      <a:pPr rtl="1"/>
                      <a:endParaRPr lang="he-IL" dirty="0"/>
                    </a:p>
                  </a:txBody>
                  <a:tcPr/>
                </a:tc>
                <a:extLst>
                  <a:ext uri="{0D108BD9-81ED-4DB2-BD59-A6C34878D82A}">
                    <a16:rowId xmlns:a16="http://schemas.microsoft.com/office/drawing/2014/main" val="2844343196"/>
                  </a:ext>
                </a:extLst>
              </a:tr>
              <a:tr h="370840">
                <a:tc>
                  <a:txBody>
                    <a:bodyPr/>
                    <a:lstStyle/>
                    <a:p>
                      <a:pPr rtl="1"/>
                      <a:r>
                        <a:rPr lang="he-IL" dirty="0"/>
                        <a:t>חסר מספר תיק</a:t>
                      </a:r>
                    </a:p>
                  </a:txBody>
                  <a:tcPr/>
                </a:tc>
                <a:tc>
                  <a:txBody>
                    <a:bodyPr/>
                    <a:lstStyle/>
                    <a:p>
                      <a:pPr rtl="1"/>
                      <a:r>
                        <a:rPr lang="he-IL" dirty="0"/>
                        <a:t>במידה ומדובר בעוסק- יש להגדיר בכרטיס העוסק את מספרו.</a:t>
                      </a:r>
                    </a:p>
                    <a:p>
                      <a:pPr rtl="1"/>
                      <a:r>
                        <a:rPr lang="he-IL" dirty="0"/>
                        <a:t>במידה ומדובר בלקוח פרטי, יש להגדירו תחת חשבון לקוחות לא מזוהים (</a:t>
                      </a:r>
                      <a:r>
                        <a:rPr lang="en-US" dirty="0"/>
                        <a:t>L</a:t>
                      </a:r>
                      <a:r>
                        <a:rPr lang="he-IL" dirty="0"/>
                        <a:t>)</a:t>
                      </a:r>
                    </a:p>
                  </a:txBody>
                  <a:tcPr/>
                </a:tc>
                <a:extLst>
                  <a:ext uri="{0D108BD9-81ED-4DB2-BD59-A6C34878D82A}">
                    <a16:rowId xmlns:a16="http://schemas.microsoft.com/office/drawing/2014/main" val="2848761125"/>
                  </a:ext>
                </a:extLst>
              </a:tr>
              <a:tr h="370840">
                <a:tc>
                  <a:txBody>
                    <a:bodyPr/>
                    <a:lstStyle/>
                    <a:p>
                      <a:pPr rtl="1"/>
                      <a:r>
                        <a:rPr lang="he-IL" dirty="0"/>
                        <a:t>ריכוז חשבוניות מקופה קטנה</a:t>
                      </a:r>
                    </a:p>
                  </a:txBody>
                  <a:tcPr/>
                </a:tc>
                <a:tc>
                  <a:txBody>
                    <a:bodyPr/>
                    <a:lstStyle/>
                    <a:p>
                      <a:pPr rtl="1"/>
                      <a:r>
                        <a:rPr lang="he-IL" dirty="0"/>
                        <a:t>ניתן לרכז חשבוניות שסכום המע"מ בהן אינו עולה על 300 ש"ח. יש לציין במספר האסמכתא את כמות את החשבוניות</a:t>
                      </a:r>
                    </a:p>
                  </a:txBody>
                  <a:tcPr/>
                </a:tc>
                <a:extLst>
                  <a:ext uri="{0D108BD9-81ED-4DB2-BD59-A6C34878D82A}">
                    <a16:rowId xmlns:a16="http://schemas.microsoft.com/office/drawing/2014/main" val="3948350563"/>
                  </a:ext>
                </a:extLst>
              </a:tr>
            </a:tbl>
          </a:graphicData>
        </a:graphic>
      </p:graphicFrame>
    </p:spTree>
    <p:extLst>
      <p:ext uri="{BB962C8B-B14F-4D97-AF65-F5344CB8AC3E}">
        <p14:creationId xmlns:p14="http://schemas.microsoft.com/office/powerpoint/2010/main" val="311898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6"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שגיאות נפוצות בדיווח המפורט</a:t>
            </a:r>
          </a:p>
          <a:p>
            <a:endParaRPr lang="he-IL" sz="6600" dirty="0">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graphicFrame>
        <p:nvGraphicFramePr>
          <p:cNvPr id="3" name="טבלה 3">
            <a:extLst>
              <a:ext uri="{FF2B5EF4-FFF2-40B4-BE49-F238E27FC236}">
                <a16:creationId xmlns:a16="http://schemas.microsoft.com/office/drawing/2014/main" id="{9DE83E98-B7A1-49BD-805C-E1D92C1D44F7}"/>
              </a:ext>
            </a:extLst>
          </p:cNvPr>
          <p:cNvGraphicFramePr>
            <a:graphicFrameLocks noGrp="1"/>
          </p:cNvGraphicFramePr>
          <p:nvPr>
            <p:extLst>
              <p:ext uri="{D42A27DB-BD31-4B8C-83A1-F6EECF244321}">
                <p14:modId xmlns:p14="http://schemas.microsoft.com/office/powerpoint/2010/main" val="3484301028"/>
              </p:ext>
            </p:extLst>
          </p:nvPr>
        </p:nvGraphicFramePr>
        <p:xfrm>
          <a:off x="506437" y="1357605"/>
          <a:ext cx="10427286" cy="4178588"/>
        </p:xfrm>
        <a:graphic>
          <a:graphicData uri="http://schemas.openxmlformats.org/drawingml/2006/table">
            <a:tbl>
              <a:tblPr rtl="1" firstRow="1" bandRow="1">
                <a:tableStyleId>{5C22544A-7EE6-4342-B048-85BDC9FD1C3A}</a:tableStyleId>
              </a:tblPr>
              <a:tblGrid>
                <a:gridCol w="5213643">
                  <a:extLst>
                    <a:ext uri="{9D8B030D-6E8A-4147-A177-3AD203B41FA5}">
                      <a16:colId xmlns:a16="http://schemas.microsoft.com/office/drawing/2014/main" val="423462739"/>
                    </a:ext>
                  </a:extLst>
                </a:gridCol>
                <a:gridCol w="5213643">
                  <a:extLst>
                    <a:ext uri="{9D8B030D-6E8A-4147-A177-3AD203B41FA5}">
                      <a16:colId xmlns:a16="http://schemas.microsoft.com/office/drawing/2014/main" val="3102179939"/>
                    </a:ext>
                  </a:extLst>
                </a:gridCol>
              </a:tblGrid>
              <a:tr h="440547">
                <a:tc>
                  <a:txBody>
                    <a:bodyPr/>
                    <a:lstStyle/>
                    <a:p>
                      <a:pPr rtl="1"/>
                      <a:r>
                        <a:rPr lang="he-IL" dirty="0"/>
                        <a:t>השגיאה</a:t>
                      </a:r>
                    </a:p>
                  </a:txBody>
                  <a:tcPr/>
                </a:tc>
                <a:tc>
                  <a:txBody>
                    <a:bodyPr/>
                    <a:lstStyle/>
                    <a:p>
                      <a:pPr rtl="1"/>
                      <a:r>
                        <a:rPr lang="he-IL" dirty="0"/>
                        <a:t>אופן הטיפול</a:t>
                      </a:r>
                    </a:p>
                  </a:txBody>
                  <a:tcPr/>
                </a:tc>
                <a:extLst>
                  <a:ext uri="{0D108BD9-81ED-4DB2-BD59-A6C34878D82A}">
                    <a16:rowId xmlns:a16="http://schemas.microsoft.com/office/drawing/2014/main" val="2158684632"/>
                  </a:ext>
                </a:extLst>
              </a:tr>
              <a:tr h="731520">
                <a:tc>
                  <a:txBody>
                    <a:bodyPr/>
                    <a:lstStyle/>
                    <a:p>
                      <a:pPr rtl="1"/>
                      <a:r>
                        <a:rPr lang="he-IL" dirty="0"/>
                        <a:t>סך המע"מ ברשומות מסוג קופה קטנה (</a:t>
                      </a:r>
                      <a:r>
                        <a:rPr lang="en-US" dirty="0"/>
                        <a:t>K</a:t>
                      </a:r>
                      <a:r>
                        <a:rPr lang="he-IL" dirty="0"/>
                        <a:t>) מהווה יותר מ-5% מסך סכום מע"מ התשומות הנדרש</a:t>
                      </a:r>
                    </a:p>
                  </a:txBody>
                  <a:tcPr/>
                </a:tc>
                <a:tc>
                  <a:txBody>
                    <a:bodyPr/>
                    <a:lstStyle/>
                    <a:p>
                      <a:pPr rtl="1"/>
                      <a:r>
                        <a:rPr lang="he-IL" dirty="0"/>
                        <a:t>לא ניתן לרכז קופה קטנה כשסכום המע"מ הנדרש עולה על 5%. יש לפצל את הקופה הקטנה על מנת שתעמוד בקריטריונים לשידור.</a:t>
                      </a:r>
                    </a:p>
                  </a:txBody>
                  <a:tcPr/>
                </a:tc>
                <a:extLst>
                  <a:ext uri="{0D108BD9-81ED-4DB2-BD59-A6C34878D82A}">
                    <a16:rowId xmlns:a16="http://schemas.microsoft.com/office/drawing/2014/main" val="2848761125"/>
                  </a:ext>
                </a:extLst>
              </a:tr>
              <a:tr h="731520">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a:t>מספר אסמכתא לא תקין</a:t>
                      </a:r>
                    </a:p>
                    <a:p>
                      <a:pPr rtl="1"/>
                      <a:endParaRPr lang="he-IL" dirty="0"/>
                    </a:p>
                  </a:txBody>
                  <a:tcPr/>
                </a:tc>
                <a:tc>
                  <a:txBody>
                    <a:bodyPr/>
                    <a:lstStyle/>
                    <a:p>
                      <a:pPr rtl="1"/>
                      <a:r>
                        <a:rPr lang="he-IL" dirty="0"/>
                        <a:t>יש לבדוק כי לא הוכנסו אותיות.</a:t>
                      </a:r>
                    </a:p>
                    <a:p>
                      <a:pPr rtl="1"/>
                      <a:r>
                        <a:rPr lang="he-IL" dirty="0"/>
                        <a:t>במידה ותקין- יש לבדוק בהגדרות מערכת הנהלת החשבונות איזו אסמכתא (הראשונה, השנייה או השלישית) הוגדרה כאסמכתא לשידור. יש לתקן את ההגדרות בהתאם.</a:t>
                      </a:r>
                    </a:p>
                    <a:p>
                      <a:pPr rtl="1"/>
                      <a:endParaRPr lang="he-IL" dirty="0"/>
                    </a:p>
                  </a:txBody>
                  <a:tcPr/>
                </a:tc>
                <a:extLst>
                  <a:ext uri="{0D108BD9-81ED-4DB2-BD59-A6C34878D82A}">
                    <a16:rowId xmlns:a16="http://schemas.microsoft.com/office/drawing/2014/main" val="3646518732"/>
                  </a:ext>
                </a:extLst>
              </a:tr>
              <a:tr h="1086281">
                <a:tc>
                  <a:txBody>
                    <a:bodyPr/>
                    <a:lstStyle/>
                    <a:p>
                      <a:pPr rtl="1"/>
                      <a:r>
                        <a:rPr lang="he-IL" dirty="0"/>
                        <a:t>תאריך החשבונית מאוחר</a:t>
                      </a:r>
                    </a:p>
                  </a:txBody>
                  <a:tcPr/>
                </a:tc>
                <a:tc>
                  <a:txBody>
                    <a:bodyPr/>
                    <a:lstStyle/>
                    <a:p>
                      <a:pPr rtl="1"/>
                      <a:r>
                        <a:rPr lang="he-IL" dirty="0"/>
                        <a:t>הוקלדה חשבונית עם תאריך מאוחר (מעל ל-6 חודשים) ולא ניתן לדרוש את התשומה בגינה. יש לרשום את התנועה ללא סוג תנועה ולא לדרוש בדינה מע"מ.</a:t>
                      </a:r>
                    </a:p>
                  </a:txBody>
                  <a:tcPr/>
                </a:tc>
                <a:extLst>
                  <a:ext uri="{0D108BD9-81ED-4DB2-BD59-A6C34878D82A}">
                    <a16:rowId xmlns:a16="http://schemas.microsoft.com/office/drawing/2014/main" val="3948350563"/>
                  </a:ext>
                </a:extLst>
              </a:tr>
            </a:tbl>
          </a:graphicData>
        </a:graphic>
      </p:graphicFrame>
    </p:spTree>
    <p:extLst>
      <p:ext uri="{BB962C8B-B14F-4D97-AF65-F5344CB8AC3E}">
        <p14:creationId xmlns:p14="http://schemas.microsoft.com/office/powerpoint/2010/main" val="170064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394063" y="909712"/>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solidFill>
                  <a:srgbClr val="FFC000"/>
                </a:solidFill>
                <a:effectLst>
                  <a:outerShdw blurRad="38100" dist="38100" dir="2700000" algn="tl">
                    <a:srgbClr val="000000">
                      <a:alpha val="43137"/>
                    </a:srgbClr>
                  </a:outerShdw>
                </a:effectLst>
                <a:cs typeface="+mn-cs"/>
              </a:rPr>
              <a:t>מס הכנסה</a:t>
            </a:r>
          </a:p>
          <a:p>
            <a:pPr algn="ctr"/>
            <a:r>
              <a:rPr lang="he-IL" sz="6600" dirty="0">
                <a:solidFill>
                  <a:srgbClr val="FFC000"/>
                </a:solidFill>
                <a:effectLst>
                  <a:outerShdw blurRad="38100" dist="38100" dir="2700000" algn="tl">
                    <a:srgbClr val="000000">
                      <a:alpha val="43137"/>
                    </a:srgbClr>
                  </a:outerShdw>
                </a:effectLst>
                <a:cs typeface="+mn-cs"/>
              </a:rPr>
              <a:t>מקדמות מול ניכוי במקור</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pic>
        <p:nvPicPr>
          <p:cNvPr id="4" name="תמונה 3">
            <a:extLst>
              <a:ext uri="{FF2B5EF4-FFF2-40B4-BE49-F238E27FC236}">
                <a16:creationId xmlns:a16="http://schemas.microsoft.com/office/drawing/2014/main" id="{5F7D7839-F363-47B8-8ACD-CE043A2E1D8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28636" y="3171890"/>
            <a:ext cx="3812177" cy="3532221"/>
          </a:xfrm>
          <a:prstGeom prst="rect">
            <a:avLst/>
          </a:prstGeom>
        </p:spPr>
      </p:pic>
    </p:spTree>
    <p:extLst>
      <p:ext uri="{BB962C8B-B14F-4D97-AF65-F5344CB8AC3E}">
        <p14:creationId xmlns:p14="http://schemas.microsoft.com/office/powerpoint/2010/main" val="8883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מהו תשלום מקדמות למס הכנסה?</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544364" y="1537394"/>
            <a:ext cx="11103272" cy="523220"/>
          </a:xfrm>
          <a:prstGeom prst="rect">
            <a:avLst/>
          </a:prstGeom>
          <a:noFill/>
        </p:spPr>
        <p:txBody>
          <a:bodyPr wrap="square" rtlCol="1">
            <a:spAutoFit/>
          </a:bodyPr>
          <a:lstStyle/>
          <a:p>
            <a:pPr algn="r" rtl="1"/>
            <a:r>
              <a:rPr lang="he-IL" sz="2800" dirty="0"/>
              <a:t>כידוע, מס הכנסה משולם באופן שנתי בגין ההכנסה השנתית החייבת של הנישום.</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6" name="TextBox 3">
            <a:extLst>
              <a:ext uri="{FF2B5EF4-FFF2-40B4-BE49-F238E27FC236}">
                <a16:creationId xmlns:a16="http://schemas.microsoft.com/office/drawing/2014/main" id="{53029C04-0A59-4BE8-B1E8-B8ED55F198C0}"/>
              </a:ext>
            </a:extLst>
          </p:cNvPr>
          <p:cNvSpPr txBox="1"/>
          <p:nvPr/>
        </p:nvSpPr>
        <p:spPr>
          <a:xfrm>
            <a:off x="738298" y="2139694"/>
            <a:ext cx="10909338" cy="1815882"/>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תשלום המקדמות למס הכנסה נועד לפרוס את חיוב המס לאורך השנה, בהתאם לצפי ההכנסה החייבת, שמחושבת בהתאם לתכנון מס שנעשה בתחילת השנה ובמהלכה. המקדמות נקבעות כאחוז מסוים מגובה המחזור המדווח ומשולמות בתדירות חודשית או דו חודשית.</a:t>
            </a:r>
          </a:p>
        </p:txBody>
      </p:sp>
      <p:sp>
        <p:nvSpPr>
          <p:cNvPr id="9" name="TextBox 3">
            <a:extLst>
              <a:ext uri="{FF2B5EF4-FFF2-40B4-BE49-F238E27FC236}">
                <a16:creationId xmlns:a16="http://schemas.microsoft.com/office/drawing/2014/main" id="{1913D9AA-543C-4423-B22F-DC3EE44833D8}"/>
              </a:ext>
            </a:extLst>
          </p:cNvPr>
          <p:cNvSpPr txBox="1"/>
          <p:nvPr/>
        </p:nvSpPr>
        <p:spPr>
          <a:xfrm>
            <a:off x="738298" y="4108123"/>
            <a:ext cx="10909338" cy="954107"/>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את המקדמות ניתן לשנות במהלך השנה (ביטול במקרה של אי חבות במס, הקטנה במקרה של קיטון ברווחיות, או הגדלה במקרה של גידול ברווחיות).</a:t>
            </a:r>
          </a:p>
        </p:txBody>
      </p:sp>
    </p:spTree>
    <p:extLst>
      <p:ext uri="{BB962C8B-B14F-4D97-AF65-F5344CB8AC3E}">
        <p14:creationId xmlns:p14="http://schemas.microsoft.com/office/powerpoint/2010/main" val="371036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A30CF47-7706-4986-9A7B-EEA321420555}"/>
              </a:ext>
            </a:extLst>
          </p:cNvPr>
          <p:cNvSpPr txBox="1">
            <a:spLocks/>
          </p:cNvSpPr>
          <p:nvPr/>
        </p:nvSpPr>
        <p:spPr>
          <a:xfrm>
            <a:off x="828675" y="392724"/>
            <a:ext cx="10679702"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 הדיווח לרשויות</a:t>
            </a:r>
          </a:p>
        </p:txBody>
      </p:sp>
      <p:sp>
        <p:nvSpPr>
          <p:cNvPr id="4" name="TextBox 3">
            <a:extLst>
              <a:ext uri="{FF2B5EF4-FFF2-40B4-BE49-F238E27FC236}">
                <a16:creationId xmlns:a16="http://schemas.microsoft.com/office/drawing/2014/main" id="{073406CE-2E4C-4EE1-96AB-0DAECC1FD24F}"/>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5" name="תיבת טקסט 4">
            <a:extLst>
              <a:ext uri="{FF2B5EF4-FFF2-40B4-BE49-F238E27FC236}">
                <a16:creationId xmlns:a16="http://schemas.microsoft.com/office/drawing/2014/main" id="{BE7B0D6B-241D-4672-A9B5-5CC8D2EADC4F}"/>
              </a:ext>
            </a:extLst>
          </p:cNvPr>
          <p:cNvSpPr txBox="1"/>
          <p:nvPr/>
        </p:nvSpPr>
        <p:spPr>
          <a:xfrm>
            <a:off x="5567362" y="1724297"/>
            <a:ext cx="2692800" cy="369332"/>
          </a:xfrm>
          <a:prstGeom prst="rect">
            <a:avLst/>
          </a:prstGeom>
          <a:noFill/>
        </p:spPr>
        <p:txBody>
          <a:bodyPr wrap="square" rtlCol="1">
            <a:spAutoFit/>
          </a:bodyPr>
          <a:lstStyle/>
          <a:p>
            <a:pPr algn="r" rtl="1"/>
            <a:r>
              <a:rPr lang="he-IL" dirty="0"/>
              <a:t>הקלדת הכנסות והוצאות</a:t>
            </a:r>
          </a:p>
        </p:txBody>
      </p:sp>
      <p:sp>
        <p:nvSpPr>
          <p:cNvPr id="6" name="תיבת טקסט 5">
            <a:extLst>
              <a:ext uri="{FF2B5EF4-FFF2-40B4-BE49-F238E27FC236}">
                <a16:creationId xmlns:a16="http://schemas.microsoft.com/office/drawing/2014/main" id="{8D025D99-D2CB-4C43-A5DC-D605B7CD1B42}"/>
              </a:ext>
            </a:extLst>
          </p:cNvPr>
          <p:cNvSpPr txBox="1"/>
          <p:nvPr/>
        </p:nvSpPr>
        <p:spPr>
          <a:xfrm>
            <a:off x="2050869" y="1724297"/>
            <a:ext cx="2871327" cy="369332"/>
          </a:xfrm>
          <a:prstGeom prst="rect">
            <a:avLst/>
          </a:prstGeom>
          <a:noFill/>
        </p:spPr>
        <p:txBody>
          <a:bodyPr wrap="square" rtlCol="1">
            <a:spAutoFit/>
          </a:bodyPr>
          <a:lstStyle/>
          <a:p>
            <a:pPr algn="r" rtl="1"/>
            <a:r>
              <a:rPr lang="he-IL" dirty="0"/>
              <a:t>הקלדת קבלות לקוחות/ספקים</a:t>
            </a:r>
          </a:p>
        </p:txBody>
      </p:sp>
      <p:sp>
        <p:nvSpPr>
          <p:cNvPr id="7" name="תיבת טקסט 6">
            <a:extLst>
              <a:ext uri="{FF2B5EF4-FFF2-40B4-BE49-F238E27FC236}">
                <a16:creationId xmlns:a16="http://schemas.microsoft.com/office/drawing/2014/main" id="{B58545BB-B316-49F2-9AFA-71C6A281E0BC}"/>
              </a:ext>
            </a:extLst>
          </p:cNvPr>
          <p:cNvSpPr txBox="1"/>
          <p:nvPr/>
        </p:nvSpPr>
        <p:spPr>
          <a:xfrm>
            <a:off x="8260162" y="1724297"/>
            <a:ext cx="2692800" cy="369332"/>
          </a:xfrm>
          <a:prstGeom prst="rect">
            <a:avLst/>
          </a:prstGeom>
          <a:noFill/>
        </p:spPr>
        <p:txBody>
          <a:bodyPr wrap="square" rtlCol="1">
            <a:spAutoFit/>
          </a:bodyPr>
          <a:lstStyle/>
          <a:p>
            <a:pPr algn="r" rtl="1"/>
            <a:r>
              <a:rPr lang="he-IL" dirty="0"/>
              <a:t>הכנת משכורות</a:t>
            </a:r>
          </a:p>
        </p:txBody>
      </p:sp>
      <p:sp>
        <p:nvSpPr>
          <p:cNvPr id="8" name="חץ: למטה 7">
            <a:extLst>
              <a:ext uri="{FF2B5EF4-FFF2-40B4-BE49-F238E27FC236}">
                <a16:creationId xmlns:a16="http://schemas.microsoft.com/office/drawing/2014/main" id="{F37BCE47-C3D1-4448-98BE-1ABC03C74571}"/>
              </a:ext>
            </a:extLst>
          </p:cNvPr>
          <p:cNvSpPr/>
          <p:nvPr/>
        </p:nvSpPr>
        <p:spPr>
          <a:xfrm>
            <a:off x="10119359" y="2093629"/>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002FE975-3C9B-4BAF-A14A-540AEB26B609}"/>
              </a:ext>
            </a:extLst>
          </p:cNvPr>
          <p:cNvSpPr txBox="1"/>
          <p:nvPr/>
        </p:nvSpPr>
        <p:spPr>
          <a:xfrm>
            <a:off x="9339480" y="2589200"/>
            <a:ext cx="1812308" cy="1200329"/>
          </a:xfrm>
          <a:prstGeom prst="rect">
            <a:avLst/>
          </a:prstGeom>
          <a:noFill/>
        </p:spPr>
        <p:txBody>
          <a:bodyPr wrap="square" rtlCol="1">
            <a:spAutoFit/>
          </a:bodyPr>
          <a:lstStyle/>
          <a:p>
            <a:pPr algn="ctr" rtl="1"/>
            <a:r>
              <a:rPr lang="he-IL" dirty="0"/>
              <a:t>הפקת טופס 102 (כולל הסכומים שנוכו במקור מספקים) </a:t>
            </a:r>
          </a:p>
        </p:txBody>
      </p:sp>
      <p:sp>
        <p:nvSpPr>
          <p:cNvPr id="10" name="חץ: למטה 9">
            <a:extLst>
              <a:ext uri="{FF2B5EF4-FFF2-40B4-BE49-F238E27FC236}">
                <a16:creationId xmlns:a16="http://schemas.microsoft.com/office/drawing/2014/main" id="{6268D510-05D8-424C-9795-E7FB1D4EC7EA}"/>
              </a:ext>
            </a:extLst>
          </p:cNvPr>
          <p:cNvSpPr/>
          <p:nvPr/>
        </p:nvSpPr>
        <p:spPr>
          <a:xfrm>
            <a:off x="10119359" y="3803075"/>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תיבת טקסט 10">
            <a:extLst>
              <a:ext uri="{FF2B5EF4-FFF2-40B4-BE49-F238E27FC236}">
                <a16:creationId xmlns:a16="http://schemas.microsoft.com/office/drawing/2014/main" id="{2752ECF6-0213-46B3-A983-7FEDB7C7CF3A}"/>
              </a:ext>
            </a:extLst>
          </p:cNvPr>
          <p:cNvSpPr txBox="1"/>
          <p:nvPr/>
        </p:nvSpPr>
        <p:spPr>
          <a:xfrm>
            <a:off x="9339480" y="4292712"/>
            <a:ext cx="1812308" cy="646331"/>
          </a:xfrm>
          <a:prstGeom prst="rect">
            <a:avLst/>
          </a:prstGeom>
          <a:noFill/>
        </p:spPr>
        <p:txBody>
          <a:bodyPr wrap="square" rtlCol="1">
            <a:spAutoFit/>
          </a:bodyPr>
          <a:lstStyle/>
          <a:p>
            <a:pPr algn="ctr" rtl="1"/>
            <a:r>
              <a:rPr lang="he-IL" dirty="0"/>
              <a:t>דיווח ביטוח לאומי ניכויים</a:t>
            </a:r>
          </a:p>
        </p:txBody>
      </p:sp>
      <p:sp>
        <p:nvSpPr>
          <p:cNvPr id="13" name="חץ: למטה 12">
            <a:extLst>
              <a:ext uri="{FF2B5EF4-FFF2-40B4-BE49-F238E27FC236}">
                <a16:creationId xmlns:a16="http://schemas.microsoft.com/office/drawing/2014/main" id="{48E8EC89-A5CE-4470-B0C7-E4DD76A75297}"/>
              </a:ext>
            </a:extLst>
          </p:cNvPr>
          <p:cNvSpPr/>
          <p:nvPr/>
        </p:nvSpPr>
        <p:spPr>
          <a:xfrm>
            <a:off x="3432171" y="2093628"/>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חץ: למטה 13">
            <a:extLst>
              <a:ext uri="{FF2B5EF4-FFF2-40B4-BE49-F238E27FC236}">
                <a16:creationId xmlns:a16="http://schemas.microsoft.com/office/drawing/2014/main" id="{F563B018-6D41-4D8F-AA58-B25088741471}"/>
              </a:ext>
            </a:extLst>
          </p:cNvPr>
          <p:cNvSpPr/>
          <p:nvPr/>
        </p:nvSpPr>
        <p:spPr>
          <a:xfrm rot="5400000">
            <a:off x="5263241" y="1578767"/>
            <a:ext cx="298160" cy="731563"/>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תיבת טקסט 14">
            <a:extLst>
              <a:ext uri="{FF2B5EF4-FFF2-40B4-BE49-F238E27FC236}">
                <a16:creationId xmlns:a16="http://schemas.microsoft.com/office/drawing/2014/main" id="{07487020-0808-41A8-844A-3F6BF61D3910}"/>
              </a:ext>
            </a:extLst>
          </p:cNvPr>
          <p:cNvSpPr txBox="1"/>
          <p:nvPr/>
        </p:nvSpPr>
        <p:spPr>
          <a:xfrm>
            <a:off x="2140132" y="2589199"/>
            <a:ext cx="2692800" cy="646331"/>
          </a:xfrm>
          <a:prstGeom prst="rect">
            <a:avLst/>
          </a:prstGeom>
          <a:noFill/>
        </p:spPr>
        <p:txBody>
          <a:bodyPr wrap="square" rtlCol="1">
            <a:spAutoFit/>
          </a:bodyPr>
          <a:lstStyle/>
          <a:p>
            <a:pPr algn="ctr" rtl="1"/>
            <a:r>
              <a:rPr lang="he-IL" dirty="0"/>
              <a:t>הפקת ניכוי במקור ע"י לקוחות וספקים</a:t>
            </a:r>
          </a:p>
        </p:txBody>
      </p:sp>
      <p:sp>
        <p:nvSpPr>
          <p:cNvPr id="16" name="חץ: למטה 15">
            <a:extLst>
              <a:ext uri="{FF2B5EF4-FFF2-40B4-BE49-F238E27FC236}">
                <a16:creationId xmlns:a16="http://schemas.microsoft.com/office/drawing/2014/main" id="{CB02B638-EB9A-4F1D-B026-2EAE1CA55D72}"/>
              </a:ext>
            </a:extLst>
          </p:cNvPr>
          <p:cNvSpPr/>
          <p:nvPr/>
        </p:nvSpPr>
        <p:spPr>
          <a:xfrm rot="16200000">
            <a:off x="5235572" y="2418417"/>
            <a:ext cx="301293" cy="71403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תיבת טקסט 16">
            <a:extLst>
              <a:ext uri="{FF2B5EF4-FFF2-40B4-BE49-F238E27FC236}">
                <a16:creationId xmlns:a16="http://schemas.microsoft.com/office/drawing/2014/main" id="{7E4823C9-005E-4080-9554-7974F212FE88}"/>
              </a:ext>
            </a:extLst>
          </p:cNvPr>
          <p:cNvSpPr txBox="1"/>
          <p:nvPr/>
        </p:nvSpPr>
        <p:spPr>
          <a:xfrm>
            <a:off x="5788862" y="2599100"/>
            <a:ext cx="2692800" cy="923330"/>
          </a:xfrm>
          <a:prstGeom prst="rect">
            <a:avLst/>
          </a:prstGeom>
          <a:noFill/>
        </p:spPr>
        <p:txBody>
          <a:bodyPr wrap="square" rtlCol="1">
            <a:spAutoFit/>
          </a:bodyPr>
          <a:lstStyle/>
          <a:p>
            <a:pPr algn="ctr" rtl="1"/>
            <a:r>
              <a:rPr lang="he-IL" dirty="0"/>
              <a:t>הפקת דוח מקדמות (בניכוי הסכומים שנוכו במקור ע"י לקוחות)</a:t>
            </a:r>
          </a:p>
        </p:txBody>
      </p:sp>
      <p:sp>
        <p:nvSpPr>
          <p:cNvPr id="18" name="חץ: למטה 17">
            <a:extLst>
              <a:ext uri="{FF2B5EF4-FFF2-40B4-BE49-F238E27FC236}">
                <a16:creationId xmlns:a16="http://schemas.microsoft.com/office/drawing/2014/main" id="{1D4735C5-083D-4F77-8421-829DBC14A28C}"/>
              </a:ext>
            </a:extLst>
          </p:cNvPr>
          <p:cNvSpPr/>
          <p:nvPr/>
        </p:nvSpPr>
        <p:spPr>
          <a:xfrm rot="16200000">
            <a:off x="8743992" y="2443670"/>
            <a:ext cx="298160" cy="731563"/>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תיבת טקסט 18">
            <a:extLst>
              <a:ext uri="{FF2B5EF4-FFF2-40B4-BE49-F238E27FC236}">
                <a16:creationId xmlns:a16="http://schemas.microsoft.com/office/drawing/2014/main" id="{AB748411-5D73-4C28-94B8-76EC53D71007}"/>
              </a:ext>
            </a:extLst>
          </p:cNvPr>
          <p:cNvSpPr txBox="1"/>
          <p:nvPr/>
        </p:nvSpPr>
        <p:spPr>
          <a:xfrm>
            <a:off x="5788862" y="3969546"/>
            <a:ext cx="2048399" cy="646331"/>
          </a:xfrm>
          <a:prstGeom prst="rect">
            <a:avLst/>
          </a:prstGeom>
          <a:noFill/>
        </p:spPr>
        <p:txBody>
          <a:bodyPr wrap="square" rtlCol="1">
            <a:spAutoFit/>
          </a:bodyPr>
          <a:lstStyle/>
          <a:p>
            <a:pPr algn="r" rtl="1"/>
            <a:r>
              <a:rPr lang="he-IL" dirty="0"/>
              <a:t>הפקת דוח מע"מ</a:t>
            </a:r>
          </a:p>
          <a:p>
            <a:endParaRPr lang="he-IL" dirty="0"/>
          </a:p>
        </p:txBody>
      </p:sp>
      <p:sp>
        <p:nvSpPr>
          <p:cNvPr id="21" name="חץ: למטה 20">
            <a:extLst>
              <a:ext uri="{FF2B5EF4-FFF2-40B4-BE49-F238E27FC236}">
                <a16:creationId xmlns:a16="http://schemas.microsoft.com/office/drawing/2014/main" id="{85DC393D-0666-4865-9F1E-87510B2DC0F8}"/>
              </a:ext>
            </a:extLst>
          </p:cNvPr>
          <p:cNvSpPr/>
          <p:nvPr/>
        </p:nvSpPr>
        <p:spPr>
          <a:xfrm>
            <a:off x="7008987" y="3493849"/>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תיבת טקסט 21">
            <a:extLst>
              <a:ext uri="{FF2B5EF4-FFF2-40B4-BE49-F238E27FC236}">
                <a16:creationId xmlns:a16="http://schemas.microsoft.com/office/drawing/2014/main" id="{F5184AD3-9B44-4037-BB7B-D8DB89B44BAA}"/>
              </a:ext>
            </a:extLst>
          </p:cNvPr>
          <p:cNvSpPr txBox="1"/>
          <p:nvPr/>
        </p:nvSpPr>
        <p:spPr>
          <a:xfrm>
            <a:off x="9339480" y="5349894"/>
            <a:ext cx="1812308" cy="646331"/>
          </a:xfrm>
          <a:prstGeom prst="rect">
            <a:avLst/>
          </a:prstGeom>
          <a:noFill/>
        </p:spPr>
        <p:txBody>
          <a:bodyPr wrap="square" rtlCol="1">
            <a:spAutoFit/>
          </a:bodyPr>
          <a:lstStyle/>
          <a:p>
            <a:pPr algn="ctr" rtl="1"/>
            <a:r>
              <a:rPr lang="he-IL" dirty="0"/>
              <a:t>דיווח מס הכנסה ניכויים</a:t>
            </a:r>
          </a:p>
        </p:txBody>
      </p:sp>
      <p:sp>
        <p:nvSpPr>
          <p:cNvPr id="23" name="חץ: למטה 22">
            <a:extLst>
              <a:ext uri="{FF2B5EF4-FFF2-40B4-BE49-F238E27FC236}">
                <a16:creationId xmlns:a16="http://schemas.microsoft.com/office/drawing/2014/main" id="{71A71F47-7CAE-4A6E-8EE5-D0C9EFA685AC}"/>
              </a:ext>
            </a:extLst>
          </p:cNvPr>
          <p:cNvSpPr/>
          <p:nvPr/>
        </p:nvSpPr>
        <p:spPr>
          <a:xfrm>
            <a:off x="10119359" y="4902217"/>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חץ: למטה 23">
            <a:extLst>
              <a:ext uri="{FF2B5EF4-FFF2-40B4-BE49-F238E27FC236}">
                <a16:creationId xmlns:a16="http://schemas.microsoft.com/office/drawing/2014/main" id="{4BBF1309-98B2-4D3F-9795-B11550D447B2}"/>
              </a:ext>
            </a:extLst>
          </p:cNvPr>
          <p:cNvSpPr/>
          <p:nvPr/>
        </p:nvSpPr>
        <p:spPr>
          <a:xfrm>
            <a:off x="7008987" y="4391003"/>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תיבת טקסט 24">
            <a:extLst>
              <a:ext uri="{FF2B5EF4-FFF2-40B4-BE49-F238E27FC236}">
                <a16:creationId xmlns:a16="http://schemas.microsoft.com/office/drawing/2014/main" id="{0399D094-8148-4D91-9B28-CD253A64ED78}"/>
              </a:ext>
            </a:extLst>
          </p:cNvPr>
          <p:cNvSpPr txBox="1"/>
          <p:nvPr/>
        </p:nvSpPr>
        <p:spPr>
          <a:xfrm>
            <a:off x="6229108" y="4908858"/>
            <a:ext cx="1812308" cy="369332"/>
          </a:xfrm>
          <a:prstGeom prst="rect">
            <a:avLst/>
          </a:prstGeom>
          <a:noFill/>
        </p:spPr>
        <p:txBody>
          <a:bodyPr wrap="square" rtlCol="1">
            <a:spAutoFit/>
          </a:bodyPr>
          <a:lstStyle/>
          <a:p>
            <a:pPr algn="ctr" rtl="1"/>
            <a:r>
              <a:rPr lang="he-IL" dirty="0"/>
              <a:t>דיווח מע"מ</a:t>
            </a:r>
          </a:p>
        </p:txBody>
      </p:sp>
      <p:sp>
        <p:nvSpPr>
          <p:cNvPr id="27" name="חץ: למטה 26">
            <a:extLst>
              <a:ext uri="{FF2B5EF4-FFF2-40B4-BE49-F238E27FC236}">
                <a16:creationId xmlns:a16="http://schemas.microsoft.com/office/drawing/2014/main" id="{5472FD9F-5EB7-4A17-B840-55F0008AD644}"/>
              </a:ext>
            </a:extLst>
          </p:cNvPr>
          <p:cNvSpPr/>
          <p:nvPr/>
        </p:nvSpPr>
        <p:spPr>
          <a:xfrm>
            <a:off x="7024351" y="5300474"/>
            <a:ext cx="252550" cy="495571"/>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תיבת טקסט 27">
            <a:extLst>
              <a:ext uri="{FF2B5EF4-FFF2-40B4-BE49-F238E27FC236}">
                <a16:creationId xmlns:a16="http://schemas.microsoft.com/office/drawing/2014/main" id="{CE93D493-FE80-42E8-A229-7B7887A9B23E}"/>
              </a:ext>
            </a:extLst>
          </p:cNvPr>
          <p:cNvSpPr txBox="1"/>
          <p:nvPr/>
        </p:nvSpPr>
        <p:spPr>
          <a:xfrm>
            <a:off x="6229108" y="5796045"/>
            <a:ext cx="1812308" cy="646331"/>
          </a:xfrm>
          <a:prstGeom prst="rect">
            <a:avLst/>
          </a:prstGeom>
          <a:noFill/>
        </p:spPr>
        <p:txBody>
          <a:bodyPr wrap="square" rtlCol="1">
            <a:spAutoFit/>
          </a:bodyPr>
          <a:lstStyle/>
          <a:p>
            <a:pPr algn="ctr" rtl="1"/>
            <a:r>
              <a:rPr lang="he-IL" dirty="0"/>
              <a:t>דיווח מקדמות למס הכנסה</a:t>
            </a:r>
          </a:p>
        </p:txBody>
      </p:sp>
    </p:spTree>
    <p:extLst>
      <p:ext uri="{BB962C8B-B14F-4D97-AF65-F5344CB8AC3E}">
        <p14:creationId xmlns:p14="http://schemas.microsoft.com/office/powerpoint/2010/main" val="10630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animBg="1"/>
      <p:bldP spid="9" grpId="0"/>
      <p:bldP spid="10" grpId="0" animBg="1"/>
      <p:bldP spid="11" grpId="0"/>
      <p:bldP spid="13" grpId="0" animBg="1"/>
      <p:bldP spid="14" grpId="0" animBg="1"/>
      <p:bldP spid="15" grpId="0"/>
      <p:bldP spid="16" grpId="0" animBg="1"/>
      <p:bldP spid="17" grpId="0"/>
      <p:bldP spid="18" grpId="0" animBg="1"/>
      <p:bldP spid="19" grpId="0"/>
      <p:bldP spid="21" grpId="0" animBg="1"/>
      <p:bldP spid="22" grpId="0"/>
      <p:bldP spid="23" grpId="0" animBg="1"/>
      <p:bldP spid="24" grpId="0" animBg="1"/>
      <p:bldP spid="25" grpId="0"/>
      <p:bldP spid="27" grpId="0" animBg="1"/>
      <p:bldP spid="28"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כיצד מחושבות המקדמות בפועל?</a:t>
            </a:r>
          </a:p>
          <a:p>
            <a:endParaRPr lang="he-IL" sz="6600" dirty="0">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4E705436-8232-4DAA-85E3-3369609D9040}"/>
              </a:ext>
            </a:extLst>
          </p:cNvPr>
          <p:cNvSpPr txBox="1"/>
          <p:nvPr/>
        </p:nvSpPr>
        <p:spPr>
          <a:xfrm>
            <a:off x="899485" y="1723585"/>
            <a:ext cx="10909338" cy="2246769"/>
          </a:xfrm>
          <a:prstGeom prst="rect">
            <a:avLst/>
          </a:prstGeom>
          <a:noFill/>
        </p:spPr>
        <p:txBody>
          <a:bodyPr wrap="square" rtlCol="1">
            <a:spAutoFit/>
          </a:bodyPr>
          <a:lstStyle/>
          <a:p>
            <a:pPr algn="r" rtl="1"/>
            <a:r>
              <a:rPr lang="he-IL" sz="2800" u="sng" dirty="0"/>
              <a:t>דוגמה:</a:t>
            </a:r>
            <a:r>
              <a:rPr lang="he-IL" sz="2800" dirty="0"/>
              <a:t> לנישום נקבע שיעור מקדמות למס הכנסה בגובה 1% והוא חייב בדיווח דו חודשי. </a:t>
            </a:r>
          </a:p>
          <a:p>
            <a:pPr algn="r" rtl="1"/>
            <a:r>
              <a:rPr lang="he-IL" sz="2800" dirty="0"/>
              <a:t>מחזור ההכנסות של הנישום כדלקמן: בחודש ספטמבר- 150,000 ש"ח ובחודש אוקטובר 120,000 ש"ח.</a:t>
            </a:r>
          </a:p>
          <a:p>
            <a:pPr algn="r" rtl="1"/>
            <a:r>
              <a:rPr lang="he-IL" sz="2800" dirty="0"/>
              <a:t>מה גובה המקדמות שיש לשלם בדיווח לתקופה ספטמבר-אוקטובר?</a:t>
            </a:r>
          </a:p>
        </p:txBody>
      </p:sp>
      <p:sp>
        <p:nvSpPr>
          <p:cNvPr id="10" name="TextBox 3">
            <a:extLst>
              <a:ext uri="{FF2B5EF4-FFF2-40B4-BE49-F238E27FC236}">
                <a16:creationId xmlns:a16="http://schemas.microsoft.com/office/drawing/2014/main" id="{C558C0E0-B7D7-4D0B-968E-980F6817EC5F}"/>
              </a:ext>
            </a:extLst>
          </p:cNvPr>
          <p:cNvSpPr txBox="1"/>
          <p:nvPr/>
        </p:nvSpPr>
        <p:spPr>
          <a:xfrm>
            <a:off x="899485" y="4136904"/>
            <a:ext cx="10909338" cy="1384995"/>
          </a:xfrm>
          <a:prstGeom prst="rect">
            <a:avLst/>
          </a:prstGeom>
          <a:noFill/>
        </p:spPr>
        <p:txBody>
          <a:bodyPr wrap="square" rtlCol="1">
            <a:spAutoFit/>
          </a:bodyPr>
          <a:lstStyle/>
          <a:p>
            <a:pPr algn="r" rtl="1"/>
            <a:r>
              <a:rPr lang="he-IL" sz="2800" u="sng" dirty="0"/>
              <a:t>פתרון:</a:t>
            </a:r>
            <a:r>
              <a:rPr lang="he-IL" sz="2800" dirty="0"/>
              <a:t> נחשב את סך המחזור בחודשים ספטמבר-אוקטובר:</a:t>
            </a:r>
          </a:p>
          <a:p>
            <a:pPr algn="r" rtl="1"/>
            <a:r>
              <a:rPr lang="he-IL" sz="2800" dirty="0"/>
              <a:t>150,000 + 120,000 = 270,000 ש"ח.</a:t>
            </a:r>
          </a:p>
          <a:p>
            <a:pPr algn="r" rtl="1"/>
            <a:r>
              <a:rPr lang="he-IL" sz="2800" dirty="0"/>
              <a:t>סכום המקדמות לתשלום = 270,000*1% = 2,700 ש"ח.</a:t>
            </a:r>
          </a:p>
        </p:txBody>
      </p:sp>
    </p:spTree>
    <p:extLst>
      <p:ext uri="{BB962C8B-B14F-4D97-AF65-F5344CB8AC3E}">
        <p14:creationId xmlns:p14="http://schemas.microsoft.com/office/powerpoint/2010/main" val="255661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מהו ניכוי במקור?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216845"/>
            <a:ext cx="11032084" cy="1384995"/>
          </a:xfrm>
          <a:prstGeom prst="rect">
            <a:avLst/>
          </a:prstGeom>
          <a:noFill/>
        </p:spPr>
        <p:txBody>
          <a:bodyPr wrap="square" rtlCol="1">
            <a:spAutoFit/>
          </a:bodyPr>
          <a:lstStyle/>
          <a:p>
            <a:pPr algn="r" rtl="1"/>
            <a:r>
              <a:rPr lang="he-IL" sz="2800" dirty="0"/>
              <a:t>ניכוי במקור היא דרך של רשות המסים לגבות מס במקור בעת ביצוע התשלום. המס נגבה על ידי הלקוח ומועבר לרשות המסים. הניכוי במקור יקוזז מתשלומי המס של הספק ממנו נוכה התשלום במקור.</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4E705436-8232-4DAA-85E3-3369609D9040}"/>
              </a:ext>
            </a:extLst>
          </p:cNvPr>
          <p:cNvSpPr txBox="1"/>
          <p:nvPr/>
        </p:nvSpPr>
        <p:spPr>
          <a:xfrm>
            <a:off x="282203" y="2610683"/>
            <a:ext cx="11154830" cy="2677656"/>
          </a:xfrm>
          <a:prstGeom prst="rect">
            <a:avLst/>
          </a:prstGeom>
          <a:noFill/>
        </p:spPr>
        <p:txBody>
          <a:bodyPr wrap="square" rtlCol="1">
            <a:spAutoFit/>
          </a:bodyPr>
          <a:lstStyle/>
          <a:p>
            <a:pPr algn="r" rtl="1"/>
            <a:r>
              <a:rPr lang="he-IL" sz="2800" u="sng" dirty="0"/>
              <a:t>דוגמה:</a:t>
            </a:r>
            <a:r>
              <a:rPr lang="he-IL" sz="2800" dirty="0"/>
              <a:t> לקוח מבצע עסקה מול ספק בסכום של 1,000 שקלים כולל מע"מ. מבדיקת אישור ניכוי במקור של הספק, עולה כי קיימת חובה לנכות במקור 5% מהתשלומים עבור השירותים המתקבלים ממנו. כיצד יחושב התשלום שיש להעביר לספק לאחר שנוכה ממנו המס במקור?</a:t>
            </a:r>
            <a:endParaRPr lang="he-IL" sz="2800" u="sng" dirty="0"/>
          </a:p>
          <a:p>
            <a:pPr algn="r" rtl="1"/>
            <a:r>
              <a:rPr lang="he-IL" sz="2800" dirty="0"/>
              <a:t>על הלקוח לשלם לספק 950 ש"ח (1,000 ש"ח בניכוי 50 ש"ח) ולהעביר את הניכוי לרשות המסים (בהמשך נדון ונראה כיצד הדבר מתבצע בפועל).</a:t>
            </a:r>
          </a:p>
        </p:txBody>
      </p:sp>
      <p:sp>
        <p:nvSpPr>
          <p:cNvPr id="10" name="TextBox 3">
            <a:extLst>
              <a:ext uri="{FF2B5EF4-FFF2-40B4-BE49-F238E27FC236}">
                <a16:creationId xmlns:a16="http://schemas.microsoft.com/office/drawing/2014/main" id="{106C24B1-B619-4C69-99C2-8AD33CEA44D6}"/>
              </a:ext>
            </a:extLst>
          </p:cNvPr>
          <p:cNvSpPr txBox="1"/>
          <p:nvPr/>
        </p:nvSpPr>
        <p:spPr>
          <a:xfrm>
            <a:off x="140677" y="5367531"/>
            <a:ext cx="11296356" cy="954107"/>
          </a:xfrm>
          <a:prstGeom prst="rect">
            <a:avLst/>
          </a:prstGeom>
          <a:noFill/>
        </p:spPr>
        <p:txBody>
          <a:bodyPr wrap="square" rtlCol="1">
            <a:spAutoFit/>
          </a:bodyPr>
          <a:lstStyle/>
          <a:p>
            <a:pPr algn="r" rtl="1"/>
            <a:r>
              <a:rPr lang="he-IL" sz="2800" u="sng" dirty="0"/>
              <a:t>פתרון</a:t>
            </a:r>
            <a:r>
              <a:rPr lang="he-IL" sz="2800" dirty="0"/>
              <a:t>: על הלקוח לנכות 50 ש"ח מהתשלום (1,000*5%),לשלם לספק 950 ש"ח ולהעביר את הניכוי לרשות המסים (בהמשך נדון ונראה כיצד הדבר מתבצע בפועל).</a:t>
            </a:r>
          </a:p>
        </p:txBody>
      </p:sp>
    </p:spTree>
    <p:extLst>
      <p:ext uri="{BB962C8B-B14F-4D97-AF65-F5344CB8AC3E}">
        <p14:creationId xmlns:p14="http://schemas.microsoft.com/office/powerpoint/2010/main" val="83737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האם כל לקוח מחויב לנכות במקור?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66322" y="1726546"/>
            <a:ext cx="11032084" cy="1384995"/>
          </a:xfrm>
          <a:prstGeom prst="rect">
            <a:avLst/>
          </a:prstGeom>
          <a:noFill/>
        </p:spPr>
        <p:txBody>
          <a:bodyPr wrap="square" rtlCol="1">
            <a:spAutoFit/>
          </a:bodyPr>
          <a:lstStyle/>
          <a:p>
            <a:pPr algn="r" rtl="1"/>
            <a:r>
              <a:rPr lang="he-IL" sz="2800" dirty="0"/>
              <a:t>ניקח לדוגמה אדם פרטי שרוכש מוצר חשמלי מספק.</a:t>
            </a:r>
          </a:p>
          <a:p>
            <a:pPr algn="r" rtl="1"/>
            <a:r>
              <a:rPr lang="he-IL" sz="2800" dirty="0"/>
              <a:t>האם מצופה מהאדם הפרטי לבדוק את גובה הניכוי במקור של הספק ובמידת הצורך לנכות ממנו את התשלום ולהעבירו למס הכנסה?!?!</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4E705436-8232-4DAA-85E3-3369609D9040}"/>
              </a:ext>
            </a:extLst>
          </p:cNvPr>
          <p:cNvSpPr txBox="1"/>
          <p:nvPr/>
        </p:nvSpPr>
        <p:spPr>
          <a:xfrm>
            <a:off x="343576" y="3514203"/>
            <a:ext cx="11154830" cy="707886"/>
          </a:xfrm>
          <a:prstGeom prst="rect">
            <a:avLst/>
          </a:prstGeom>
          <a:noFill/>
        </p:spPr>
        <p:txBody>
          <a:bodyPr wrap="square" rtlCol="1">
            <a:spAutoFit/>
          </a:bodyPr>
          <a:lstStyle/>
          <a:p>
            <a:pPr algn="ctr" rtl="1"/>
            <a:r>
              <a:rPr lang="he-IL" sz="4000" b="1" dirty="0"/>
              <a:t>כמובן שלא!</a:t>
            </a:r>
          </a:p>
        </p:txBody>
      </p:sp>
      <p:sp>
        <p:nvSpPr>
          <p:cNvPr id="9" name="TextBox 3">
            <a:extLst>
              <a:ext uri="{FF2B5EF4-FFF2-40B4-BE49-F238E27FC236}">
                <a16:creationId xmlns:a16="http://schemas.microsoft.com/office/drawing/2014/main" id="{EBB8C47D-BFEB-4724-A4ED-CBA916C6278B}"/>
              </a:ext>
            </a:extLst>
          </p:cNvPr>
          <p:cNvSpPr txBox="1"/>
          <p:nvPr/>
        </p:nvSpPr>
        <p:spPr>
          <a:xfrm>
            <a:off x="404949" y="4948509"/>
            <a:ext cx="11032084" cy="523220"/>
          </a:xfrm>
          <a:prstGeom prst="rect">
            <a:avLst/>
          </a:prstGeom>
          <a:noFill/>
        </p:spPr>
        <p:txBody>
          <a:bodyPr wrap="square" rtlCol="1">
            <a:spAutoFit/>
          </a:bodyPr>
          <a:lstStyle/>
          <a:p>
            <a:pPr algn="r" rtl="1"/>
            <a:r>
              <a:rPr lang="he-IL" sz="2800" dirty="0"/>
              <a:t>מס הכנסה קבע חוקים המחייבים עוסקים מסוימים לנכות במקור מתשלומים</a:t>
            </a:r>
          </a:p>
        </p:txBody>
      </p:sp>
    </p:spTree>
    <p:extLst>
      <p:ext uri="{BB962C8B-B14F-4D97-AF65-F5344CB8AC3E}">
        <p14:creationId xmlns:p14="http://schemas.microsoft.com/office/powerpoint/2010/main" val="171245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כיצד נדע האם יש לנכות במקור לספק?</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66322" y="2033730"/>
            <a:ext cx="11032084" cy="954107"/>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באתר רשות המסים תחת ניכוי במקור – אישור לתיק – הזנת מספר העוסק ולחיצה על המשך.</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10" name="TextBox 3">
            <a:extLst>
              <a:ext uri="{FF2B5EF4-FFF2-40B4-BE49-F238E27FC236}">
                <a16:creationId xmlns:a16="http://schemas.microsoft.com/office/drawing/2014/main" id="{C624CE89-1FD0-4A3D-BDF7-F64B09F4F911}"/>
              </a:ext>
            </a:extLst>
          </p:cNvPr>
          <p:cNvSpPr txBox="1"/>
          <p:nvPr/>
        </p:nvSpPr>
        <p:spPr>
          <a:xfrm>
            <a:off x="466322" y="2987837"/>
            <a:ext cx="11032084" cy="1384995"/>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במקרה בו רוצים לבצע בדיקה של מספר עוסקים (ועד 10 עוסקים), יש לבחור באופציה של "אישורים פרטניים" ולהזין את מספרי העוסקים. תיפתח טבלה המראה את גובה הניכוי במקור שיש לנכות מכל ספק.</a:t>
            </a:r>
          </a:p>
        </p:txBody>
      </p:sp>
      <p:sp>
        <p:nvSpPr>
          <p:cNvPr id="11" name="TextBox 3">
            <a:extLst>
              <a:ext uri="{FF2B5EF4-FFF2-40B4-BE49-F238E27FC236}">
                <a16:creationId xmlns:a16="http://schemas.microsoft.com/office/drawing/2014/main" id="{01905C67-2490-4D49-B761-A2546240F4EB}"/>
              </a:ext>
            </a:extLst>
          </p:cNvPr>
          <p:cNvSpPr txBox="1"/>
          <p:nvPr/>
        </p:nvSpPr>
        <p:spPr>
          <a:xfrm>
            <a:off x="466322" y="4289757"/>
            <a:ext cx="11032084" cy="1384995"/>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במקרה בו רוצים לבצע בדיקה של עד 1,000 עוסקים יש לבחור באופציה של "מערכת 1000, להעלות קובץ ויופק בחזרה קובץ עם רשימת הספקים והניכוי במקור שיש לנכות מהם.</a:t>
            </a:r>
          </a:p>
        </p:txBody>
      </p:sp>
      <p:sp>
        <p:nvSpPr>
          <p:cNvPr id="12" name="TextBox 3">
            <a:extLst>
              <a:ext uri="{FF2B5EF4-FFF2-40B4-BE49-F238E27FC236}">
                <a16:creationId xmlns:a16="http://schemas.microsoft.com/office/drawing/2014/main" id="{6B8ADB7A-E7B1-46D1-860C-ED0EB14D84E6}"/>
              </a:ext>
            </a:extLst>
          </p:cNvPr>
          <p:cNvSpPr txBox="1"/>
          <p:nvPr/>
        </p:nvSpPr>
        <p:spPr>
          <a:xfrm>
            <a:off x="466322" y="5596116"/>
            <a:ext cx="11032084" cy="954107"/>
          </a:xfrm>
          <a:prstGeom prst="rect">
            <a:avLst/>
          </a:prstGeom>
          <a:noFill/>
        </p:spPr>
        <p:txBody>
          <a:bodyPr wrap="square" rtlCol="1">
            <a:spAutoFit/>
          </a:bodyPr>
          <a:lstStyle/>
          <a:p>
            <a:pPr marL="457200" indent="-457200" algn="r" rtl="1">
              <a:buFont typeface="Arial" panose="020B0604020202020204" pitchFamily="34" charset="0"/>
              <a:buChar char="•"/>
            </a:pPr>
            <a:r>
              <a:rPr lang="he-IL" sz="2800" dirty="0"/>
              <a:t>במקרה בו רוצים לבצע בדיקה של מעל 1,000 עוסקים יש לבחור באופציה של "מערכת מבזק".</a:t>
            </a:r>
          </a:p>
        </p:txBody>
      </p:sp>
    </p:spTree>
    <p:extLst>
      <p:ext uri="{BB962C8B-B14F-4D97-AF65-F5344CB8AC3E}">
        <p14:creationId xmlns:p14="http://schemas.microsoft.com/office/powerpoint/2010/main" val="70835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P spid="11"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אז מי חייב לנכות במקור?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434054"/>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המדינה, גופים מטעם המדינה (רשויות מקומיות, בנק ישראל, המוסד לביטוח לאומי ועוד), חברות ממשלתיות וחברות בנות שלהן - </a:t>
            </a:r>
            <a:r>
              <a:rPr lang="he-IL" sz="2400" b="1" dirty="0"/>
              <a:t>ללא קשר לגובה מחזור ההכנסות שלהם</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06FF4C5B-27C7-498B-99EB-D519DF3E3A8E}"/>
              </a:ext>
            </a:extLst>
          </p:cNvPr>
          <p:cNvSpPr txBox="1"/>
          <p:nvPr/>
        </p:nvSpPr>
        <p:spPr>
          <a:xfrm>
            <a:off x="404949" y="2466441"/>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מוסדות כספיים כמשמעותם בחוק מע"מ, כגון: בנקים, חברות ביטוח ועוד - </a:t>
            </a:r>
            <a:r>
              <a:rPr lang="he-IL" sz="2400" b="1" dirty="0"/>
              <a:t>ללא קשר לגובה מחזור ההכנסות שלהם</a:t>
            </a:r>
          </a:p>
        </p:txBody>
      </p:sp>
      <p:sp>
        <p:nvSpPr>
          <p:cNvPr id="11" name="TextBox 3">
            <a:extLst>
              <a:ext uri="{FF2B5EF4-FFF2-40B4-BE49-F238E27FC236}">
                <a16:creationId xmlns:a16="http://schemas.microsoft.com/office/drawing/2014/main" id="{48B2F805-070E-4BE9-A760-ED4324C651D7}"/>
              </a:ext>
            </a:extLst>
          </p:cNvPr>
          <p:cNvSpPr txBox="1"/>
          <p:nvPr/>
        </p:nvSpPr>
        <p:spPr>
          <a:xfrm>
            <a:off x="404949" y="3529977"/>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בית חולים, קופת חולים, מוסד להשכלה גבוהה - </a:t>
            </a:r>
            <a:r>
              <a:rPr lang="he-IL" sz="2400" b="1" dirty="0"/>
              <a:t>ללא קשר לגובה מחזור ההכנסות שלהם</a:t>
            </a:r>
          </a:p>
        </p:txBody>
      </p:sp>
      <p:sp>
        <p:nvSpPr>
          <p:cNvPr id="12" name="TextBox 3">
            <a:extLst>
              <a:ext uri="{FF2B5EF4-FFF2-40B4-BE49-F238E27FC236}">
                <a16:creationId xmlns:a16="http://schemas.microsoft.com/office/drawing/2014/main" id="{08295E29-6AC8-4C41-896A-02B3117867E7}"/>
              </a:ext>
            </a:extLst>
          </p:cNvPr>
          <p:cNvSpPr txBox="1"/>
          <p:nvPr/>
        </p:nvSpPr>
        <p:spPr>
          <a:xfrm>
            <a:off x="404949" y="4484084"/>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חבר בני אדם שקיבל זיכיונות בקשר עם נפט, מחצבים, חשמל, מים ועריכת הגרלות או הימורים - </a:t>
            </a:r>
            <a:r>
              <a:rPr lang="he-IL" sz="2400" b="1" dirty="0"/>
              <a:t>ללא קשר לגובה מחזור ההכנסות שלהם</a:t>
            </a:r>
          </a:p>
        </p:txBody>
      </p:sp>
      <p:sp>
        <p:nvSpPr>
          <p:cNvPr id="13" name="TextBox 3">
            <a:extLst>
              <a:ext uri="{FF2B5EF4-FFF2-40B4-BE49-F238E27FC236}">
                <a16:creationId xmlns:a16="http://schemas.microsoft.com/office/drawing/2014/main" id="{2EFD09C1-9CBD-4601-9250-45F170E69331}"/>
              </a:ext>
            </a:extLst>
          </p:cNvPr>
          <p:cNvSpPr txBox="1"/>
          <p:nvPr/>
        </p:nvSpPr>
        <p:spPr>
          <a:xfrm>
            <a:off x="404949" y="5412221"/>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חברה, לרבות אגודה שיתופית או חברות בנות שלה, שמחזור עסקיהן </a:t>
            </a:r>
            <a:r>
              <a:rPr lang="he-IL" sz="2400" b="1" dirty="0"/>
              <a:t>ביחד</a:t>
            </a:r>
            <a:r>
              <a:rPr lang="he-IL" sz="2400" dirty="0"/>
              <a:t>, של החברה האם והחברות הבנות, או של כל אחת מהן </a:t>
            </a:r>
            <a:r>
              <a:rPr lang="he-IL" sz="2400" b="1" dirty="0"/>
              <a:t>לחוד</a:t>
            </a:r>
            <a:r>
              <a:rPr lang="he-IL" sz="2400" dirty="0"/>
              <a:t>, עלה על הסכום שנקבע</a:t>
            </a:r>
            <a:endParaRPr lang="he-IL" sz="2400" b="1" dirty="0"/>
          </a:p>
        </p:txBody>
      </p:sp>
    </p:spTree>
    <p:extLst>
      <p:ext uri="{BB962C8B-B14F-4D97-AF65-F5344CB8AC3E}">
        <p14:creationId xmlns:p14="http://schemas.microsoft.com/office/powerpoint/2010/main" val="400311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אז מי חייב לנכות במקור?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2045563"/>
            <a:ext cx="11032084" cy="461665"/>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כל מי שחייב בניהול חשבונות בשיטה הכפולה</a:t>
            </a:r>
            <a:endParaRPr lang="he-IL" sz="2400" b="1" dirty="0"/>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06FF4C5B-27C7-498B-99EB-D519DF3E3A8E}"/>
              </a:ext>
            </a:extLst>
          </p:cNvPr>
          <p:cNvSpPr txBox="1"/>
          <p:nvPr/>
        </p:nvSpPr>
        <p:spPr>
          <a:xfrm>
            <a:off x="404949" y="3025572"/>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שותפות שאחד או יותר מהשותפים בה הוא חבר בני אדם החייב בניכוי במקור מתשלומים בעד שירותים או נכסים</a:t>
            </a:r>
            <a:endParaRPr lang="he-IL" sz="2400" b="1" dirty="0"/>
          </a:p>
        </p:txBody>
      </p:sp>
      <p:sp>
        <p:nvSpPr>
          <p:cNvPr id="11" name="TextBox 3">
            <a:extLst>
              <a:ext uri="{FF2B5EF4-FFF2-40B4-BE49-F238E27FC236}">
                <a16:creationId xmlns:a16="http://schemas.microsoft.com/office/drawing/2014/main" id="{48B2F805-070E-4BE9-A760-ED4324C651D7}"/>
              </a:ext>
            </a:extLst>
          </p:cNvPr>
          <p:cNvSpPr txBox="1"/>
          <p:nvPr/>
        </p:nvSpPr>
        <p:spPr>
          <a:xfrm>
            <a:off x="404949" y="4173874"/>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יחיד, שותפות, מוסד ציבורי כהגדרתו בסעיף 9(2) לפקודת מס הכנסה, וכן כל התאגדות אחרת שמחזור עסקיהם בשנת המס 1988 או לאחר מכן עלה על הסכום שנקבע</a:t>
            </a:r>
            <a:endParaRPr lang="he-IL" sz="2400" b="1" dirty="0"/>
          </a:p>
        </p:txBody>
      </p:sp>
    </p:spTree>
    <p:extLst>
      <p:ext uri="{BB962C8B-B14F-4D97-AF65-F5344CB8AC3E}">
        <p14:creationId xmlns:p14="http://schemas.microsoft.com/office/powerpoint/2010/main" val="144587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מהו "הסכום שנקבע"?</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236137" y="1478203"/>
            <a:ext cx="11032084" cy="461665"/>
          </a:xfrm>
          <a:prstGeom prst="rect">
            <a:avLst/>
          </a:prstGeom>
          <a:noFill/>
        </p:spPr>
        <p:txBody>
          <a:bodyPr wrap="square" rtlCol="1">
            <a:spAutoFit/>
          </a:bodyPr>
          <a:lstStyle/>
          <a:p>
            <a:pPr algn="r" rtl="1"/>
            <a:r>
              <a:rPr lang="he-IL" sz="2400" dirty="0"/>
              <a:t>נכון להיום, הסכומים שנקבעו בחוק לפי העניין הם:</a:t>
            </a:r>
            <a:endParaRPr lang="he-IL" sz="2400" b="1" dirty="0"/>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06FF4C5B-27C7-498B-99EB-D519DF3E3A8E}"/>
              </a:ext>
            </a:extLst>
          </p:cNvPr>
          <p:cNvSpPr txBox="1"/>
          <p:nvPr/>
        </p:nvSpPr>
        <p:spPr>
          <a:xfrm>
            <a:off x="404949" y="2466441"/>
            <a:ext cx="11032084" cy="830997"/>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חברה, לרבות אגודה שיתופית או חברות בנות שלה, שמחזור עסקיהן </a:t>
            </a:r>
            <a:r>
              <a:rPr lang="he-IL" sz="2400" b="1" dirty="0"/>
              <a:t>ביחד</a:t>
            </a:r>
            <a:r>
              <a:rPr lang="he-IL" sz="2400" dirty="0"/>
              <a:t>, של החברה האם והחברות הבנות, או של כל אחת מהן </a:t>
            </a:r>
            <a:r>
              <a:rPr lang="he-IL" sz="2400" b="1" dirty="0"/>
              <a:t>לחוד </a:t>
            </a:r>
            <a:r>
              <a:rPr lang="he-IL" sz="2400" dirty="0"/>
              <a:t>עולה על 5,200,000 ש"ח</a:t>
            </a:r>
            <a:endParaRPr lang="he-IL" sz="2400" b="1" dirty="0"/>
          </a:p>
        </p:txBody>
      </p:sp>
      <p:sp>
        <p:nvSpPr>
          <p:cNvPr id="11" name="TextBox 3">
            <a:extLst>
              <a:ext uri="{FF2B5EF4-FFF2-40B4-BE49-F238E27FC236}">
                <a16:creationId xmlns:a16="http://schemas.microsoft.com/office/drawing/2014/main" id="{48B2F805-070E-4BE9-A760-ED4324C651D7}"/>
              </a:ext>
            </a:extLst>
          </p:cNvPr>
          <p:cNvSpPr txBox="1"/>
          <p:nvPr/>
        </p:nvSpPr>
        <p:spPr>
          <a:xfrm>
            <a:off x="404949" y="3529977"/>
            <a:ext cx="11032084" cy="461665"/>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חברת בת, שהמחזור שלה </a:t>
            </a:r>
            <a:r>
              <a:rPr lang="he-IL" sz="2400" b="1" dirty="0"/>
              <a:t>בלבד</a:t>
            </a:r>
            <a:r>
              <a:rPr lang="he-IL" sz="2400" dirty="0"/>
              <a:t> עלה על 1,030,000 ש"ח</a:t>
            </a:r>
            <a:endParaRPr lang="he-IL" sz="2400" b="1" dirty="0"/>
          </a:p>
        </p:txBody>
      </p:sp>
      <p:sp>
        <p:nvSpPr>
          <p:cNvPr id="12" name="TextBox 3">
            <a:extLst>
              <a:ext uri="{FF2B5EF4-FFF2-40B4-BE49-F238E27FC236}">
                <a16:creationId xmlns:a16="http://schemas.microsoft.com/office/drawing/2014/main" id="{08295E29-6AC8-4C41-896A-02B3117867E7}"/>
              </a:ext>
            </a:extLst>
          </p:cNvPr>
          <p:cNvSpPr txBox="1"/>
          <p:nvPr/>
        </p:nvSpPr>
        <p:spPr>
          <a:xfrm>
            <a:off x="404949" y="4484084"/>
            <a:ext cx="11032084" cy="461665"/>
          </a:xfrm>
          <a:prstGeom prst="rect">
            <a:avLst/>
          </a:prstGeom>
          <a:noFill/>
        </p:spPr>
        <p:txBody>
          <a:bodyPr wrap="square" rtlCol="1">
            <a:spAutoFit/>
          </a:bodyPr>
          <a:lstStyle/>
          <a:p>
            <a:pPr marL="457200" indent="-457200" algn="r" rtl="1">
              <a:buFont typeface="Arial" panose="020B0604020202020204" pitchFamily="34" charset="0"/>
              <a:buChar char="•"/>
            </a:pPr>
            <a:r>
              <a:rPr lang="he-IL" sz="2400" dirty="0"/>
              <a:t>מוסד ציבורי שמחזורו עלה על 3,200,000</a:t>
            </a:r>
            <a:endParaRPr lang="he-IL" sz="2400" b="1" dirty="0"/>
          </a:p>
        </p:txBody>
      </p:sp>
    </p:spTree>
    <p:extLst>
      <p:ext uri="{BB962C8B-B14F-4D97-AF65-F5344CB8AC3E}">
        <p14:creationId xmlns:p14="http://schemas.microsoft.com/office/powerpoint/2010/main" val="6431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P spid="11"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סיכום- מי חייב לנכות מס?</a:t>
            </a:r>
          </a:p>
          <a:p>
            <a:endParaRPr lang="he-IL" sz="6600" dirty="0">
              <a:effectLst>
                <a:outerShdw blurRad="38100" dist="38100" dir="2700000" algn="tl">
                  <a:srgbClr val="000000">
                    <a:alpha val="43137"/>
                  </a:srgbClr>
                </a:outerShdw>
              </a:effectLst>
              <a:cs typeface="+mn-cs"/>
            </a:endParaRP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מלבן 2">
            <a:extLst>
              <a:ext uri="{FF2B5EF4-FFF2-40B4-BE49-F238E27FC236}">
                <a16:creationId xmlns:a16="http://schemas.microsoft.com/office/drawing/2014/main" id="{E626DA56-83CF-4C94-A283-3109DADF2634}"/>
              </a:ext>
            </a:extLst>
          </p:cNvPr>
          <p:cNvSpPr/>
          <p:nvPr/>
        </p:nvSpPr>
        <p:spPr>
          <a:xfrm>
            <a:off x="4994031" y="1448972"/>
            <a:ext cx="3756074" cy="83600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1" anchor="ctr"/>
          <a:lstStyle/>
          <a:p>
            <a:pPr algn="ctr"/>
            <a:endParaRPr lang="he-IL"/>
          </a:p>
        </p:txBody>
      </p:sp>
      <p:sp>
        <p:nvSpPr>
          <p:cNvPr id="5" name="תיבת טקסט 4">
            <a:extLst>
              <a:ext uri="{FF2B5EF4-FFF2-40B4-BE49-F238E27FC236}">
                <a16:creationId xmlns:a16="http://schemas.microsoft.com/office/drawing/2014/main" id="{D38A368A-5D2C-4D8B-91CF-9BFDAE98295C}"/>
              </a:ext>
            </a:extLst>
          </p:cNvPr>
          <p:cNvSpPr txBox="1"/>
          <p:nvPr/>
        </p:nvSpPr>
        <p:spPr>
          <a:xfrm>
            <a:off x="4903387" y="1543807"/>
            <a:ext cx="3937361" cy="646331"/>
          </a:xfrm>
          <a:prstGeom prst="rect">
            <a:avLst/>
          </a:prstGeom>
          <a:noFill/>
        </p:spPr>
        <p:txBody>
          <a:bodyPr wrap="square" rtlCol="1">
            <a:spAutoFit/>
          </a:bodyPr>
          <a:lstStyle/>
          <a:p>
            <a:pPr algn="ctr"/>
            <a:r>
              <a:rPr lang="he-IL" dirty="0"/>
              <a:t>האם המשלם חייב בשנת המס הנוכחית לנהל מערכת חשבונות כפולה ?</a:t>
            </a:r>
          </a:p>
        </p:txBody>
      </p:sp>
      <p:cxnSp>
        <p:nvCxnSpPr>
          <p:cNvPr id="8" name="מחבר חץ ישר 7">
            <a:extLst>
              <a:ext uri="{FF2B5EF4-FFF2-40B4-BE49-F238E27FC236}">
                <a16:creationId xmlns:a16="http://schemas.microsoft.com/office/drawing/2014/main" id="{D17E745B-7F19-43EC-91DC-2750AD747480}"/>
              </a:ext>
            </a:extLst>
          </p:cNvPr>
          <p:cNvCxnSpPr/>
          <p:nvPr/>
        </p:nvCxnSpPr>
        <p:spPr>
          <a:xfrm>
            <a:off x="7948246" y="2284974"/>
            <a:ext cx="892502" cy="5989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0A9D1F4A-4EF2-42FB-8600-25B9B25C10A0}"/>
              </a:ext>
            </a:extLst>
          </p:cNvPr>
          <p:cNvSpPr txBox="1"/>
          <p:nvPr/>
        </p:nvSpPr>
        <p:spPr>
          <a:xfrm>
            <a:off x="8489056" y="2311396"/>
            <a:ext cx="351692" cy="369332"/>
          </a:xfrm>
          <a:prstGeom prst="rect">
            <a:avLst/>
          </a:prstGeom>
          <a:noFill/>
        </p:spPr>
        <p:txBody>
          <a:bodyPr wrap="square" rtlCol="1">
            <a:spAutoFit/>
          </a:bodyPr>
          <a:lstStyle/>
          <a:p>
            <a:r>
              <a:rPr lang="he-IL" dirty="0"/>
              <a:t>כן</a:t>
            </a:r>
          </a:p>
        </p:txBody>
      </p:sp>
      <p:sp>
        <p:nvSpPr>
          <p:cNvPr id="13" name="מלבן 12">
            <a:extLst>
              <a:ext uri="{FF2B5EF4-FFF2-40B4-BE49-F238E27FC236}">
                <a16:creationId xmlns:a16="http://schemas.microsoft.com/office/drawing/2014/main" id="{2A9DC12C-3425-47F5-92E7-46BDE1494417}"/>
              </a:ext>
            </a:extLst>
          </p:cNvPr>
          <p:cNvSpPr/>
          <p:nvPr/>
        </p:nvSpPr>
        <p:spPr>
          <a:xfrm>
            <a:off x="6962711" y="2910299"/>
            <a:ext cx="3756074" cy="83600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1" anchor="ctr"/>
          <a:lstStyle/>
          <a:p>
            <a:pPr algn="ctr"/>
            <a:endParaRPr lang="he-IL"/>
          </a:p>
        </p:txBody>
      </p:sp>
      <p:sp>
        <p:nvSpPr>
          <p:cNvPr id="14" name="תיבת טקסט 13">
            <a:extLst>
              <a:ext uri="{FF2B5EF4-FFF2-40B4-BE49-F238E27FC236}">
                <a16:creationId xmlns:a16="http://schemas.microsoft.com/office/drawing/2014/main" id="{4A60AB2A-2F7F-4348-87ED-4A83126ADF97}"/>
              </a:ext>
            </a:extLst>
          </p:cNvPr>
          <p:cNvSpPr txBox="1"/>
          <p:nvPr/>
        </p:nvSpPr>
        <p:spPr>
          <a:xfrm>
            <a:off x="7385773" y="2982887"/>
            <a:ext cx="2909949" cy="646331"/>
          </a:xfrm>
          <a:prstGeom prst="rect">
            <a:avLst/>
          </a:prstGeom>
          <a:noFill/>
        </p:spPr>
        <p:txBody>
          <a:bodyPr wrap="square" rtlCol="1">
            <a:spAutoFit/>
          </a:bodyPr>
          <a:lstStyle/>
          <a:p>
            <a:pPr algn="ctr"/>
            <a:r>
              <a:rPr lang="he-IL" dirty="0"/>
              <a:t>חייב לנכות מס במקור מתשלום עבור שירותים ונכסים</a:t>
            </a:r>
          </a:p>
        </p:txBody>
      </p:sp>
      <p:cxnSp>
        <p:nvCxnSpPr>
          <p:cNvPr id="17" name="מחבר חץ ישר 16">
            <a:extLst>
              <a:ext uri="{FF2B5EF4-FFF2-40B4-BE49-F238E27FC236}">
                <a16:creationId xmlns:a16="http://schemas.microsoft.com/office/drawing/2014/main" id="{9BACDF39-2C30-46C9-BD64-223BB6FEDDF7}"/>
              </a:ext>
            </a:extLst>
          </p:cNvPr>
          <p:cNvCxnSpPr>
            <a:cxnSpLocks/>
          </p:cNvCxnSpPr>
          <p:nvPr/>
        </p:nvCxnSpPr>
        <p:spPr>
          <a:xfrm flipH="1">
            <a:off x="5134708" y="2284974"/>
            <a:ext cx="773723" cy="5964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תיבת טקסט 18">
            <a:extLst>
              <a:ext uri="{FF2B5EF4-FFF2-40B4-BE49-F238E27FC236}">
                <a16:creationId xmlns:a16="http://schemas.microsoft.com/office/drawing/2014/main" id="{27E53C95-A0D7-4469-8A84-AC8DCF0DDB49}"/>
              </a:ext>
            </a:extLst>
          </p:cNvPr>
          <p:cNvSpPr txBox="1"/>
          <p:nvPr/>
        </p:nvSpPr>
        <p:spPr>
          <a:xfrm>
            <a:off x="5019518" y="2348971"/>
            <a:ext cx="547844" cy="369332"/>
          </a:xfrm>
          <a:prstGeom prst="rect">
            <a:avLst/>
          </a:prstGeom>
          <a:noFill/>
        </p:spPr>
        <p:txBody>
          <a:bodyPr wrap="square" rtlCol="1">
            <a:spAutoFit/>
          </a:bodyPr>
          <a:lstStyle/>
          <a:p>
            <a:r>
              <a:rPr lang="he-IL" dirty="0"/>
              <a:t>לא</a:t>
            </a:r>
          </a:p>
        </p:txBody>
      </p:sp>
      <p:sp>
        <p:nvSpPr>
          <p:cNvPr id="20" name="מלבן 19">
            <a:extLst>
              <a:ext uri="{FF2B5EF4-FFF2-40B4-BE49-F238E27FC236}">
                <a16:creationId xmlns:a16="http://schemas.microsoft.com/office/drawing/2014/main" id="{A1AFF7C3-3316-4CC1-99FC-8CC363E332B7}"/>
              </a:ext>
            </a:extLst>
          </p:cNvPr>
          <p:cNvSpPr/>
          <p:nvPr/>
        </p:nvSpPr>
        <p:spPr>
          <a:xfrm>
            <a:off x="2783574" y="2881385"/>
            <a:ext cx="3756074" cy="83600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1" anchor="ctr"/>
          <a:lstStyle/>
          <a:p>
            <a:pPr algn="ctr"/>
            <a:endParaRPr lang="he-IL"/>
          </a:p>
        </p:txBody>
      </p:sp>
      <p:sp>
        <p:nvSpPr>
          <p:cNvPr id="22" name="תיבת טקסט 21">
            <a:extLst>
              <a:ext uri="{FF2B5EF4-FFF2-40B4-BE49-F238E27FC236}">
                <a16:creationId xmlns:a16="http://schemas.microsoft.com/office/drawing/2014/main" id="{CE96A211-7009-42A5-A98F-A91187E486DA}"/>
              </a:ext>
            </a:extLst>
          </p:cNvPr>
          <p:cNvSpPr txBox="1"/>
          <p:nvPr/>
        </p:nvSpPr>
        <p:spPr>
          <a:xfrm>
            <a:off x="3206636" y="2960224"/>
            <a:ext cx="2909949" cy="646331"/>
          </a:xfrm>
          <a:prstGeom prst="rect">
            <a:avLst/>
          </a:prstGeom>
          <a:noFill/>
        </p:spPr>
        <p:txBody>
          <a:bodyPr wrap="square" rtlCol="1">
            <a:spAutoFit/>
          </a:bodyPr>
          <a:lstStyle/>
          <a:p>
            <a:pPr algn="ctr"/>
            <a:r>
              <a:rPr lang="he-IL" dirty="0"/>
              <a:t>האם המחזור העסקי עולה על הסכום שנקבע בחוק?</a:t>
            </a:r>
          </a:p>
        </p:txBody>
      </p:sp>
      <p:cxnSp>
        <p:nvCxnSpPr>
          <p:cNvPr id="23" name="מחבר חץ ישר 22">
            <a:extLst>
              <a:ext uri="{FF2B5EF4-FFF2-40B4-BE49-F238E27FC236}">
                <a16:creationId xmlns:a16="http://schemas.microsoft.com/office/drawing/2014/main" id="{FB50D669-D540-43AB-ABCB-69FCD47FA0D2}"/>
              </a:ext>
            </a:extLst>
          </p:cNvPr>
          <p:cNvCxnSpPr/>
          <p:nvPr/>
        </p:nvCxnSpPr>
        <p:spPr>
          <a:xfrm>
            <a:off x="5499670" y="3717387"/>
            <a:ext cx="892502" cy="5989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מחבר חץ ישר 23">
            <a:extLst>
              <a:ext uri="{FF2B5EF4-FFF2-40B4-BE49-F238E27FC236}">
                <a16:creationId xmlns:a16="http://schemas.microsoft.com/office/drawing/2014/main" id="{8B342501-D23E-451F-B76D-5B3E9155DCF5}"/>
              </a:ext>
            </a:extLst>
          </p:cNvPr>
          <p:cNvCxnSpPr>
            <a:cxnSpLocks/>
          </p:cNvCxnSpPr>
          <p:nvPr/>
        </p:nvCxnSpPr>
        <p:spPr>
          <a:xfrm flipH="1">
            <a:off x="3092548" y="3725253"/>
            <a:ext cx="773723" cy="5964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תיבת טקסט 24">
            <a:extLst>
              <a:ext uri="{FF2B5EF4-FFF2-40B4-BE49-F238E27FC236}">
                <a16:creationId xmlns:a16="http://schemas.microsoft.com/office/drawing/2014/main" id="{66194940-20E6-43FB-B40F-656384DB302F}"/>
              </a:ext>
            </a:extLst>
          </p:cNvPr>
          <p:cNvSpPr txBox="1"/>
          <p:nvPr/>
        </p:nvSpPr>
        <p:spPr>
          <a:xfrm>
            <a:off x="6071733" y="3717387"/>
            <a:ext cx="351692" cy="369332"/>
          </a:xfrm>
          <a:prstGeom prst="rect">
            <a:avLst/>
          </a:prstGeom>
          <a:noFill/>
        </p:spPr>
        <p:txBody>
          <a:bodyPr wrap="square" rtlCol="1">
            <a:spAutoFit/>
          </a:bodyPr>
          <a:lstStyle/>
          <a:p>
            <a:r>
              <a:rPr lang="he-IL" dirty="0"/>
              <a:t>כן</a:t>
            </a:r>
          </a:p>
        </p:txBody>
      </p:sp>
      <p:sp>
        <p:nvSpPr>
          <p:cNvPr id="26" name="תיבת טקסט 25">
            <a:extLst>
              <a:ext uri="{FF2B5EF4-FFF2-40B4-BE49-F238E27FC236}">
                <a16:creationId xmlns:a16="http://schemas.microsoft.com/office/drawing/2014/main" id="{79D2E4B1-3A1B-4CB3-971B-FB0EA5CF6B17}"/>
              </a:ext>
            </a:extLst>
          </p:cNvPr>
          <p:cNvSpPr txBox="1"/>
          <p:nvPr/>
        </p:nvSpPr>
        <p:spPr>
          <a:xfrm>
            <a:off x="2972881" y="3717387"/>
            <a:ext cx="547844" cy="369332"/>
          </a:xfrm>
          <a:prstGeom prst="rect">
            <a:avLst/>
          </a:prstGeom>
          <a:noFill/>
        </p:spPr>
        <p:txBody>
          <a:bodyPr wrap="square" rtlCol="1">
            <a:spAutoFit/>
          </a:bodyPr>
          <a:lstStyle/>
          <a:p>
            <a:r>
              <a:rPr lang="he-IL" dirty="0"/>
              <a:t>לא</a:t>
            </a:r>
          </a:p>
        </p:txBody>
      </p:sp>
      <p:sp>
        <p:nvSpPr>
          <p:cNvPr id="27" name="מלבן 26">
            <a:extLst>
              <a:ext uri="{FF2B5EF4-FFF2-40B4-BE49-F238E27FC236}">
                <a16:creationId xmlns:a16="http://schemas.microsoft.com/office/drawing/2014/main" id="{D96E60BB-E6C3-46D1-B26B-4E3F557431AC}"/>
              </a:ext>
            </a:extLst>
          </p:cNvPr>
          <p:cNvSpPr/>
          <p:nvPr/>
        </p:nvSpPr>
        <p:spPr>
          <a:xfrm>
            <a:off x="4514135" y="4313798"/>
            <a:ext cx="3756074" cy="83600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1" anchor="ctr"/>
          <a:lstStyle/>
          <a:p>
            <a:pPr algn="ctr"/>
            <a:endParaRPr lang="he-IL"/>
          </a:p>
        </p:txBody>
      </p:sp>
      <p:sp>
        <p:nvSpPr>
          <p:cNvPr id="28" name="תיבת טקסט 27">
            <a:extLst>
              <a:ext uri="{FF2B5EF4-FFF2-40B4-BE49-F238E27FC236}">
                <a16:creationId xmlns:a16="http://schemas.microsoft.com/office/drawing/2014/main" id="{F19232E9-5DBA-4D05-B4E3-38398608B839}"/>
              </a:ext>
            </a:extLst>
          </p:cNvPr>
          <p:cNvSpPr txBox="1"/>
          <p:nvPr/>
        </p:nvSpPr>
        <p:spPr>
          <a:xfrm>
            <a:off x="4903387" y="4418697"/>
            <a:ext cx="2909949" cy="646331"/>
          </a:xfrm>
          <a:prstGeom prst="rect">
            <a:avLst/>
          </a:prstGeom>
          <a:noFill/>
        </p:spPr>
        <p:txBody>
          <a:bodyPr wrap="square" rtlCol="1">
            <a:spAutoFit/>
          </a:bodyPr>
          <a:lstStyle/>
          <a:p>
            <a:pPr algn="ctr"/>
            <a:r>
              <a:rPr lang="he-IL" b="1" dirty="0"/>
              <a:t>חייב</a:t>
            </a:r>
            <a:r>
              <a:rPr lang="he-IL" dirty="0"/>
              <a:t> לנכות מס במקור מתשלום עבור שירותים ונכסים</a:t>
            </a:r>
          </a:p>
        </p:txBody>
      </p:sp>
      <p:sp>
        <p:nvSpPr>
          <p:cNvPr id="29" name="מלבן 28">
            <a:extLst>
              <a:ext uri="{FF2B5EF4-FFF2-40B4-BE49-F238E27FC236}">
                <a16:creationId xmlns:a16="http://schemas.microsoft.com/office/drawing/2014/main" id="{686C2A74-8680-4DA6-BB9A-981B9FD13293}"/>
              </a:ext>
            </a:extLst>
          </p:cNvPr>
          <p:cNvSpPr/>
          <p:nvPr/>
        </p:nvSpPr>
        <p:spPr>
          <a:xfrm>
            <a:off x="563435" y="4323861"/>
            <a:ext cx="3756074" cy="83600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1" anchor="ctr"/>
          <a:lstStyle/>
          <a:p>
            <a:pPr algn="ctr"/>
            <a:endParaRPr lang="he-IL"/>
          </a:p>
        </p:txBody>
      </p:sp>
      <p:sp>
        <p:nvSpPr>
          <p:cNvPr id="30" name="תיבת טקסט 29">
            <a:extLst>
              <a:ext uri="{FF2B5EF4-FFF2-40B4-BE49-F238E27FC236}">
                <a16:creationId xmlns:a16="http://schemas.microsoft.com/office/drawing/2014/main" id="{595A7102-478F-45A0-90CC-85F6F148887B}"/>
              </a:ext>
            </a:extLst>
          </p:cNvPr>
          <p:cNvSpPr txBox="1"/>
          <p:nvPr/>
        </p:nvSpPr>
        <p:spPr>
          <a:xfrm>
            <a:off x="1147313" y="4438792"/>
            <a:ext cx="2909949" cy="646331"/>
          </a:xfrm>
          <a:prstGeom prst="rect">
            <a:avLst/>
          </a:prstGeom>
          <a:noFill/>
        </p:spPr>
        <p:txBody>
          <a:bodyPr wrap="square" rtlCol="1">
            <a:spAutoFit/>
          </a:bodyPr>
          <a:lstStyle/>
          <a:p>
            <a:pPr algn="ctr"/>
            <a:r>
              <a:rPr lang="he-IL" b="1" dirty="0"/>
              <a:t>לא חייב</a:t>
            </a:r>
            <a:r>
              <a:rPr lang="he-IL" dirty="0"/>
              <a:t> לנכות מס במקור מתשלום עבור שירותים ונכסים</a:t>
            </a:r>
          </a:p>
        </p:txBody>
      </p:sp>
    </p:spTree>
    <p:extLst>
      <p:ext uri="{BB962C8B-B14F-4D97-AF65-F5344CB8AC3E}">
        <p14:creationId xmlns:p14="http://schemas.microsoft.com/office/powerpoint/2010/main" val="250658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p:bldP spid="10" grpId="0"/>
      <p:bldP spid="13" grpId="0" animBg="1"/>
      <p:bldP spid="14" grpId="0"/>
      <p:bldP spid="19" grpId="0"/>
      <p:bldP spid="20" grpId="0" animBg="1"/>
      <p:bldP spid="22" grpId="0"/>
      <p:bldP spid="25" grpId="0"/>
      <p:bldP spid="26" grpId="0"/>
      <p:bldP spid="27" grpId="0" animBg="1"/>
      <p:bldP spid="28" grpId="0"/>
      <p:bldP spid="29" grpId="0" animBg="1"/>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מה קורה למי שלא מנכה במקור למרות שחייב לעשות זאת?</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590844" y="2605230"/>
            <a:ext cx="11032084" cy="830997"/>
          </a:xfrm>
          <a:prstGeom prst="rect">
            <a:avLst/>
          </a:prstGeom>
          <a:noFill/>
        </p:spPr>
        <p:txBody>
          <a:bodyPr wrap="square" rtlCol="1">
            <a:spAutoFit/>
          </a:bodyPr>
          <a:lstStyle/>
          <a:p>
            <a:pPr algn="r" rtl="1"/>
            <a:r>
              <a:rPr lang="he-IL" sz="2400" dirty="0"/>
              <a:t>מי שעונה על כל הקריטריונים בהם דנו בשקופיות הקודמות ונמצא חייב בניכוי במקור, אך לא מבצע זאת בפועל חשוף לסנקציה של רשות המסים.</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9" name="TextBox 3">
            <a:extLst>
              <a:ext uri="{FF2B5EF4-FFF2-40B4-BE49-F238E27FC236}">
                <a16:creationId xmlns:a16="http://schemas.microsoft.com/office/drawing/2014/main" id="{06FF4C5B-27C7-498B-99EB-D519DF3E3A8E}"/>
              </a:ext>
            </a:extLst>
          </p:cNvPr>
          <p:cNvSpPr txBox="1"/>
          <p:nvPr/>
        </p:nvSpPr>
        <p:spPr>
          <a:xfrm>
            <a:off x="776739" y="4114122"/>
            <a:ext cx="11032084" cy="461665"/>
          </a:xfrm>
          <a:prstGeom prst="rect">
            <a:avLst/>
          </a:prstGeom>
          <a:noFill/>
        </p:spPr>
        <p:txBody>
          <a:bodyPr wrap="square" rtlCol="1">
            <a:spAutoFit/>
          </a:bodyPr>
          <a:lstStyle/>
          <a:p>
            <a:pPr algn="ctr" rtl="1"/>
            <a:r>
              <a:rPr lang="he-IL" sz="2400" b="1" dirty="0"/>
              <a:t>ההוצאות שלא נוכה בגינן במקור לא תותרנה בניכוי במס הכנסה </a:t>
            </a:r>
          </a:p>
        </p:txBody>
      </p:sp>
    </p:spTree>
    <p:extLst>
      <p:ext uri="{BB962C8B-B14F-4D97-AF65-F5344CB8AC3E}">
        <p14:creationId xmlns:p14="http://schemas.microsoft.com/office/powerpoint/2010/main" val="24263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ניכוי במקור – צד הספק</a:t>
            </a:r>
          </a:p>
        </p:txBody>
      </p:sp>
      <p:sp>
        <p:nvSpPr>
          <p:cNvPr id="4" name="TextBox 3">
            <a:extLst>
              <a:ext uri="{FF2B5EF4-FFF2-40B4-BE49-F238E27FC236}">
                <a16:creationId xmlns:a16="http://schemas.microsoft.com/office/drawing/2014/main" id="{87896CF1-7ECA-489B-B78A-79A0EC0EA039}"/>
              </a:ext>
            </a:extLst>
          </p:cNvPr>
          <p:cNvSpPr txBox="1"/>
          <p:nvPr/>
        </p:nvSpPr>
        <p:spPr>
          <a:xfrm>
            <a:off x="1616869" y="2497902"/>
            <a:ext cx="8958262" cy="2554545"/>
          </a:xfrm>
          <a:prstGeom prst="rect">
            <a:avLst/>
          </a:prstGeom>
          <a:noFill/>
        </p:spPr>
        <p:txBody>
          <a:bodyPr wrap="square" rtlCol="1">
            <a:spAutoFit/>
          </a:bodyPr>
          <a:lstStyle/>
          <a:p>
            <a:pPr algn="r" rtl="1"/>
            <a:r>
              <a:rPr lang="he-IL" sz="3200" dirty="0"/>
              <a:t>חשוב לזכור- כאשר הלקוח משלם ומבקש לנכות מהתשלום את השיעור שנקבע במקור, אנו </a:t>
            </a:r>
            <a:r>
              <a:rPr lang="he-IL" sz="3200" b="1" dirty="0"/>
              <a:t>מחויבים</a:t>
            </a:r>
            <a:r>
              <a:rPr lang="he-IL" sz="3200" dirty="0"/>
              <a:t> לאפשר לו את הניכוי. הניכוי לא ישפיע על יתרת הלקוח, שכן הוא סגר את היתרה בכך שהעביר את הכספים לרשות המסים ואנו נוכל להתקזז על כך בתשלום המס</a:t>
            </a:r>
          </a:p>
        </p:txBody>
      </p:sp>
      <p:sp>
        <p:nvSpPr>
          <p:cNvPr id="6" name="TextBox 5">
            <a:extLst>
              <a:ext uri="{FF2B5EF4-FFF2-40B4-BE49-F238E27FC236}">
                <a16:creationId xmlns:a16="http://schemas.microsoft.com/office/drawing/2014/main" id="{79CCB1DE-96BC-4433-913F-E9D8DD6D6298}"/>
              </a:ext>
            </a:extLst>
          </p:cNvPr>
          <p:cNvSpPr txBox="1"/>
          <p:nvPr/>
        </p:nvSpPr>
        <p:spPr>
          <a:xfrm>
            <a:off x="2059780" y="1510152"/>
            <a:ext cx="8958262" cy="584775"/>
          </a:xfrm>
          <a:prstGeom prst="rect">
            <a:avLst/>
          </a:prstGeom>
          <a:noFill/>
        </p:spPr>
        <p:txBody>
          <a:bodyPr wrap="square" rtlCol="1">
            <a:spAutoFit/>
          </a:bodyPr>
          <a:lstStyle/>
          <a:p>
            <a:pPr algn="r" rtl="1"/>
            <a:r>
              <a:rPr lang="he-IL" sz="3200" dirty="0"/>
              <a:t>כעת נניח שאנו הספקים וקיים לנו ניכוי במקור בגובה 5% </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Tree>
    <p:extLst>
      <p:ext uri="{BB962C8B-B14F-4D97-AF65-F5344CB8AC3E}">
        <p14:creationId xmlns:p14="http://schemas.microsoft.com/office/powerpoint/2010/main" val="399686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78377B-51FD-4AEA-9898-DA575E7C2ECE}"/>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כותרת 1">
            <a:extLst>
              <a:ext uri="{FF2B5EF4-FFF2-40B4-BE49-F238E27FC236}">
                <a16:creationId xmlns:a16="http://schemas.microsoft.com/office/drawing/2014/main" id="{8FF92190-8EA4-4728-BB65-F119FA8DFAA3}"/>
              </a:ext>
            </a:extLst>
          </p:cNvPr>
          <p:cNvSpPr txBox="1">
            <a:spLocks/>
          </p:cNvSpPr>
          <p:nvPr/>
        </p:nvSpPr>
        <p:spPr>
          <a:xfrm>
            <a:off x="548641" y="421299"/>
            <a:ext cx="11325496"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סוגי הדיווחים הנדרשים</a:t>
            </a:r>
          </a:p>
        </p:txBody>
      </p:sp>
      <p:sp>
        <p:nvSpPr>
          <p:cNvPr id="5" name="תיבת טקסט 4">
            <a:extLst>
              <a:ext uri="{FF2B5EF4-FFF2-40B4-BE49-F238E27FC236}">
                <a16:creationId xmlns:a16="http://schemas.microsoft.com/office/drawing/2014/main" id="{587D283C-6E4A-47F6-ADA1-55E02831BD64}"/>
              </a:ext>
            </a:extLst>
          </p:cNvPr>
          <p:cNvSpPr txBox="1"/>
          <p:nvPr/>
        </p:nvSpPr>
        <p:spPr>
          <a:xfrm>
            <a:off x="8281851" y="1946366"/>
            <a:ext cx="2431543" cy="461665"/>
          </a:xfrm>
          <a:prstGeom prst="rect">
            <a:avLst/>
          </a:prstGeom>
          <a:noFill/>
        </p:spPr>
        <p:txBody>
          <a:bodyPr wrap="square" rtlCol="1">
            <a:spAutoFit/>
          </a:bodyPr>
          <a:lstStyle/>
          <a:p>
            <a:pPr algn="ctr"/>
            <a:r>
              <a:rPr lang="he-IL" sz="2400" b="1" u="sng" dirty="0"/>
              <a:t>שוטפים</a:t>
            </a:r>
            <a:endParaRPr lang="he-IL" b="1" u="sng" dirty="0"/>
          </a:p>
        </p:txBody>
      </p:sp>
      <p:sp>
        <p:nvSpPr>
          <p:cNvPr id="7" name="תיבת טקסט 6">
            <a:extLst>
              <a:ext uri="{FF2B5EF4-FFF2-40B4-BE49-F238E27FC236}">
                <a16:creationId xmlns:a16="http://schemas.microsoft.com/office/drawing/2014/main" id="{E88587A4-566C-4527-B5A3-64305CDD9BB2}"/>
              </a:ext>
            </a:extLst>
          </p:cNvPr>
          <p:cNvSpPr txBox="1"/>
          <p:nvPr/>
        </p:nvSpPr>
        <p:spPr>
          <a:xfrm>
            <a:off x="2769327" y="1946365"/>
            <a:ext cx="2798036" cy="461665"/>
          </a:xfrm>
          <a:prstGeom prst="rect">
            <a:avLst/>
          </a:prstGeom>
          <a:noFill/>
        </p:spPr>
        <p:txBody>
          <a:bodyPr wrap="square" rtlCol="1">
            <a:spAutoFit/>
          </a:bodyPr>
          <a:lstStyle/>
          <a:p>
            <a:pPr algn="ctr"/>
            <a:r>
              <a:rPr lang="he-IL" sz="2400" b="1" u="sng" dirty="0"/>
              <a:t>חצי שנתיים / שנתיים</a:t>
            </a:r>
            <a:endParaRPr lang="he-IL" b="1" u="sng" dirty="0"/>
          </a:p>
        </p:txBody>
      </p:sp>
      <p:sp>
        <p:nvSpPr>
          <p:cNvPr id="8" name="תיבת טקסט 7">
            <a:extLst>
              <a:ext uri="{FF2B5EF4-FFF2-40B4-BE49-F238E27FC236}">
                <a16:creationId xmlns:a16="http://schemas.microsoft.com/office/drawing/2014/main" id="{3548FC03-2952-43D9-B9C1-BB5FBECB4589}"/>
              </a:ext>
            </a:extLst>
          </p:cNvPr>
          <p:cNvSpPr txBox="1"/>
          <p:nvPr/>
        </p:nvSpPr>
        <p:spPr>
          <a:xfrm>
            <a:off x="7076049" y="2586446"/>
            <a:ext cx="3813693"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מע"מ (חודשי / דו-חודשי)</a:t>
            </a:r>
          </a:p>
        </p:txBody>
      </p:sp>
      <p:sp>
        <p:nvSpPr>
          <p:cNvPr id="9" name="תיבת טקסט 8">
            <a:extLst>
              <a:ext uri="{FF2B5EF4-FFF2-40B4-BE49-F238E27FC236}">
                <a16:creationId xmlns:a16="http://schemas.microsoft.com/office/drawing/2014/main" id="{4C0A2A99-EFA1-4D71-88EB-EE8CDA4552B7}"/>
              </a:ext>
            </a:extLst>
          </p:cNvPr>
          <p:cNvSpPr txBox="1"/>
          <p:nvPr/>
        </p:nvSpPr>
        <p:spPr>
          <a:xfrm>
            <a:off x="6852390" y="3202209"/>
            <a:ext cx="4037351"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מקדמות (חודשי / דו-חודשי)</a:t>
            </a:r>
          </a:p>
        </p:txBody>
      </p:sp>
      <p:sp>
        <p:nvSpPr>
          <p:cNvPr id="10" name="תיבת טקסט 9">
            <a:extLst>
              <a:ext uri="{FF2B5EF4-FFF2-40B4-BE49-F238E27FC236}">
                <a16:creationId xmlns:a16="http://schemas.microsoft.com/office/drawing/2014/main" id="{D6EB0B8C-4042-4FD2-AF38-39996D3EFA8B}"/>
              </a:ext>
            </a:extLst>
          </p:cNvPr>
          <p:cNvSpPr txBox="1"/>
          <p:nvPr/>
        </p:nvSpPr>
        <p:spPr>
          <a:xfrm>
            <a:off x="6387178" y="3909673"/>
            <a:ext cx="4502563" cy="830997"/>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102 - מ"ה ניכויים (חודשי / דו-חודשי ולאחרונה גם חצי שנתי)</a:t>
            </a:r>
          </a:p>
        </p:txBody>
      </p:sp>
      <p:sp>
        <p:nvSpPr>
          <p:cNvPr id="11" name="תיבת טקסט 10">
            <a:extLst>
              <a:ext uri="{FF2B5EF4-FFF2-40B4-BE49-F238E27FC236}">
                <a16:creationId xmlns:a16="http://schemas.microsoft.com/office/drawing/2014/main" id="{6B81A7C0-2835-4F9A-BE15-C87E2DC4A1C6}"/>
              </a:ext>
            </a:extLst>
          </p:cNvPr>
          <p:cNvSpPr txBox="1"/>
          <p:nvPr/>
        </p:nvSpPr>
        <p:spPr>
          <a:xfrm>
            <a:off x="6274192" y="4860508"/>
            <a:ext cx="4615550" cy="830997"/>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102 - ביטוח לאומי ניכויים (חודשי / דו-חודשי)</a:t>
            </a:r>
          </a:p>
        </p:txBody>
      </p:sp>
      <p:sp>
        <p:nvSpPr>
          <p:cNvPr id="12" name="תיבת טקסט 11">
            <a:extLst>
              <a:ext uri="{FF2B5EF4-FFF2-40B4-BE49-F238E27FC236}">
                <a16:creationId xmlns:a16="http://schemas.microsoft.com/office/drawing/2014/main" id="{F442814C-14F7-403F-9546-7C9E44391BF0}"/>
              </a:ext>
            </a:extLst>
          </p:cNvPr>
          <p:cNvSpPr txBox="1"/>
          <p:nvPr/>
        </p:nvSpPr>
        <p:spPr>
          <a:xfrm>
            <a:off x="1502167" y="2561784"/>
            <a:ext cx="4065196" cy="1200329"/>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126 ביטוח לאומי (מחצית ראשונה של השנה, מחצית שנייה של השנה ושנתי)</a:t>
            </a:r>
          </a:p>
        </p:txBody>
      </p:sp>
      <p:sp>
        <p:nvSpPr>
          <p:cNvPr id="13" name="תיבת טקסט 12">
            <a:extLst>
              <a:ext uri="{FF2B5EF4-FFF2-40B4-BE49-F238E27FC236}">
                <a16:creationId xmlns:a16="http://schemas.microsoft.com/office/drawing/2014/main" id="{A1D19CD0-B99E-4286-8ECC-E612AC97D3CF}"/>
              </a:ext>
            </a:extLst>
          </p:cNvPr>
          <p:cNvSpPr txBox="1"/>
          <p:nvPr/>
        </p:nvSpPr>
        <p:spPr>
          <a:xfrm>
            <a:off x="1502166" y="3836435"/>
            <a:ext cx="4065196"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126 מס הכנסה (שנתי)</a:t>
            </a:r>
          </a:p>
        </p:txBody>
      </p:sp>
      <p:sp>
        <p:nvSpPr>
          <p:cNvPr id="14" name="תיבת טקסט 13">
            <a:extLst>
              <a:ext uri="{FF2B5EF4-FFF2-40B4-BE49-F238E27FC236}">
                <a16:creationId xmlns:a16="http://schemas.microsoft.com/office/drawing/2014/main" id="{05361AA0-0927-47F6-B7A2-F56DB024EB17}"/>
              </a:ext>
            </a:extLst>
          </p:cNvPr>
          <p:cNvSpPr txBox="1"/>
          <p:nvPr/>
        </p:nvSpPr>
        <p:spPr>
          <a:xfrm>
            <a:off x="1502166" y="4509837"/>
            <a:ext cx="4065196" cy="461665"/>
          </a:xfrm>
          <a:prstGeom prst="rect">
            <a:avLst/>
          </a:prstGeom>
          <a:noFill/>
        </p:spPr>
        <p:txBody>
          <a:bodyPr wrap="square" rtlCol="1">
            <a:spAutoFit/>
          </a:bodyPr>
          <a:lstStyle/>
          <a:p>
            <a:pPr marL="285750" indent="-285750" algn="r" rtl="1">
              <a:buFont typeface="Arial" panose="020B0604020202020204" pitchFamily="34" charset="0"/>
              <a:buChar char="•"/>
            </a:pPr>
            <a:r>
              <a:rPr lang="he-IL" sz="2400" dirty="0"/>
              <a:t>856 מס הכנסה (שנתי)</a:t>
            </a:r>
          </a:p>
        </p:txBody>
      </p:sp>
    </p:spTree>
    <p:extLst>
      <p:ext uri="{BB962C8B-B14F-4D97-AF65-F5344CB8AC3E}">
        <p14:creationId xmlns:p14="http://schemas.microsoft.com/office/powerpoint/2010/main" val="170126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הקשר בין ניכוי במקור למקדמות</a:t>
            </a:r>
          </a:p>
        </p:txBody>
      </p:sp>
      <p:sp>
        <p:nvSpPr>
          <p:cNvPr id="4" name="TextBox 3">
            <a:extLst>
              <a:ext uri="{FF2B5EF4-FFF2-40B4-BE49-F238E27FC236}">
                <a16:creationId xmlns:a16="http://schemas.microsoft.com/office/drawing/2014/main" id="{87896CF1-7ECA-489B-B78A-79A0EC0EA039}"/>
              </a:ext>
            </a:extLst>
          </p:cNvPr>
          <p:cNvSpPr txBox="1"/>
          <p:nvPr/>
        </p:nvSpPr>
        <p:spPr>
          <a:xfrm>
            <a:off x="506437" y="1713071"/>
            <a:ext cx="10772079" cy="2062103"/>
          </a:xfrm>
          <a:prstGeom prst="rect">
            <a:avLst/>
          </a:prstGeom>
          <a:noFill/>
        </p:spPr>
        <p:txBody>
          <a:bodyPr wrap="square" rtlCol="1">
            <a:spAutoFit/>
          </a:bodyPr>
          <a:lstStyle/>
          <a:p>
            <a:pPr algn="r" rtl="1"/>
            <a:r>
              <a:rPr lang="he-IL" sz="3200" dirty="0"/>
              <a:t>כל תשלום שנוכה מאיתנו במקור על ידי לקוחות </a:t>
            </a:r>
            <a:r>
              <a:rPr lang="he-IL" sz="3200" b="1" dirty="0"/>
              <a:t>יקוזז</a:t>
            </a:r>
            <a:r>
              <a:rPr lang="he-IL" sz="3200" dirty="0"/>
              <a:t> מתשלום המקדמות שישולמו למס הכנסה בתקופת הדיווח. במידה ולא ניתן היה לקזז את מלוא סכום הניכוי, תועבר היתרה לקיזוז בתקופת הדיווח הבאה.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AD8A2730-BAC1-4CC8-B618-4CA0DDE43E0B}"/>
              </a:ext>
            </a:extLst>
          </p:cNvPr>
          <p:cNvSpPr txBox="1"/>
          <p:nvPr/>
        </p:nvSpPr>
        <p:spPr>
          <a:xfrm>
            <a:off x="506436" y="3919355"/>
            <a:ext cx="10772079" cy="2062103"/>
          </a:xfrm>
          <a:prstGeom prst="rect">
            <a:avLst/>
          </a:prstGeom>
          <a:noFill/>
        </p:spPr>
        <p:txBody>
          <a:bodyPr wrap="square" rtlCol="1">
            <a:spAutoFit/>
          </a:bodyPr>
          <a:lstStyle/>
          <a:p>
            <a:pPr algn="r" rtl="1"/>
            <a:r>
              <a:rPr lang="he-IL" sz="3200" dirty="0"/>
              <a:t>חלפה השנה? </a:t>
            </a:r>
          </a:p>
          <a:p>
            <a:pPr algn="r" rtl="1"/>
            <a:r>
              <a:rPr lang="he-IL" sz="3200" dirty="0"/>
              <a:t>לא נורא- היתרה שלא קוזזה מתשלום המקדמות תקוזז מתשלום המס שעלינו לשלם למס הכנסה לאחר הגשת הדוח השנתי.</a:t>
            </a:r>
          </a:p>
          <a:p>
            <a:pPr algn="r" rtl="1"/>
            <a:r>
              <a:rPr lang="he-IL" sz="3200" dirty="0"/>
              <a:t>במידה ולא קיים מס לתשלום- יבוצע החזר מס לנישום.</a:t>
            </a:r>
          </a:p>
        </p:txBody>
      </p:sp>
    </p:spTree>
    <p:extLst>
      <p:ext uri="{BB962C8B-B14F-4D97-AF65-F5344CB8AC3E}">
        <p14:creationId xmlns:p14="http://schemas.microsoft.com/office/powerpoint/2010/main" val="44774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הקשר בין ניכוי במקור למקדמות</a:t>
            </a:r>
          </a:p>
        </p:txBody>
      </p:sp>
      <p:sp>
        <p:nvSpPr>
          <p:cNvPr id="4" name="TextBox 3">
            <a:extLst>
              <a:ext uri="{FF2B5EF4-FFF2-40B4-BE49-F238E27FC236}">
                <a16:creationId xmlns:a16="http://schemas.microsoft.com/office/drawing/2014/main" id="{87896CF1-7ECA-489B-B78A-79A0EC0EA039}"/>
              </a:ext>
            </a:extLst>
          </p:cNvPr>
          <p:cNvSpPr txBox="1"/>
          <p:nvPr/>
        </p:nvSpPr>
        <p:spPr>
          <a:xfrm>
            <a:off x="0" y="1420685"/>
            <a:ext cx="12192000" cy="584775"/>
          </a:xfrm>
          <a:prstGeom prst="rect">
            <a:avLst/>
          </a:prstGeom>
          <a:noFill/>
        </p:spPr>
        <p:txBody>
          <a:bodyPr wrap="square" rtlCol="1">
            <a:spAutoFit/>
          </a:bodyPr>
          <a:lstStyle/>
          <a:p>
            <a:pPr algn="ctr" rtl="1"/>
            <a:r>
              <a:rPr lang="he-IL" sz="3200" b="1" u="sng" dirty="0"/>
              <a:t>דוגמה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AD8A2730-BAC1-4CC8-B618-4CA0DDE43E0B}"/>
              </a:ext>
            </a:extLst>
          </p:cNvPr>
          <p:cNvSpPr txBox="1"/>
          <p:nvPr/>
        </p:nvSpPr>
        <p:spPr>
          <a:xfrm>
            <a:off x="0" y="2297846"/>
            <a:ext cx="12191999" cy="3539430"/>
          </a:xfrm>
          <a:prstGeom prst="rect">
            <a:avLst/>
          </a:prstGeom>
          <a:noFill/>
        </p:spPr>
        <p:txBody>
          <a:bodyPr wrap="square" rtlCol="1">
            <a:spAutoFit/>
          </a:bodyPr>
          <a:lstStyle/>
          <a:p>
            <a:pPr algn="r" rtl="1"/>
            <a:r>
              <a:rPr lang="he-IL" sz="3200" dirty="0"/>
              <a:t>לנישום מחזור הכנסות בגובה 25,000 ש"ח בחודש ספטמבר ו-40,000 ש"ח בחודש אוקטובר. </a:t>
            </a:r>
          </a:p>
          <a:p>
            <a:pPr algn="r" rtl="1"/>
            <a:r>
              <a:rPr lang="he-IL" sz="3200" dirty="0"/>
              <a:t>שיעור המקדמות של הנישום הינו 2% דו-חודשי.</a:t>
            </a:r>
          </a:p>
          <a:p>
            <a:pPr algn="r" rtl="1"/>
            <a:r>
              <a:rPr lang="he-IL" sz="3200" dirty="0"/>
              <a:t>במהלך החודשים ספטמבר-אוקטובר נוכו מהנישום במקור סכומים בגובה 2,300 ש"ח.</a:t>
            </a:r>
          </a:p>
          <a:p>
            <a:pPr algn="r" rtl="1"/>
            <a:r>
              <a:rPr lang="he-IL" sz="3200" dirty="0"/>
              <a:t>מה יהיה סכום המקדמות שעל הנישום לשלם בתקופת הדיווח ספטמבר-אוקטובר?</a:t>
            </a:r>
          </a:p>
        </p:txBody>
      </p:sp>
    </p:spTree>
    <p:extLst>
      <p:ext uri="{BB962C8B-B14F-4D97-AF65-F5344CB8AC3E}">
        <p14:creationId xmlns:p14="http://schemas.microsoft.com/office/powerpoint/2010/main" val="112510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הקשר בין ניכוי במקור למקדמות</a:t>
            </a:r>
          </a:p>
        </p:txBody>
      </p:sp>
      <p:sp>
        <p:nvSpPr>
          <p:cNvPr id="4" name="TextBox 3">
            <a:extLst>
              <a:ext uri="{FF2B5EF4-FFF2-40B4-BE49-F238E27FC236}">
                <a16:creationId xmlns:a16="http://schemas.microsoft.com/office/drawing/2014/main" id="{87896CF1-7ECA-489B-B78A-79A0EC0EA039}"/>
              </a:ext>
            </a:extLst>
          </p:cNvPr>
          <p:cNvSpPr txBox="1"/>
          <p:nvPr/>
        </p:nvSpPr>
        <p:spPr>
          <a:xfrm>
            <a:off x="0" y="1420685"/>
            <a:ext cx="12192000" cy="584775"/>
          </a:xfrm>
          <a:prstGeom prst="rect">
            <a:avLst/>
          </a:prstGeom>
          <a:noFill/>
        </p:spPr>
        <p:txBody>
          <a:bodyPr wrap="square" rtlCol="1">
            <a:spAutoFit/>
          </a:bodyPr>
          <a:lstStyle/>
          <a:p>
            <a:pPr algn="ctr" rtl="1"/>
            <a:r>
              <a:rPr lang="he-IL" sz="3200" b="1" u="sng" dirty="0"/>
              <a:t>פתרון הדוגמה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AD8A2730-BAC1-4CC8-B618-4CA0DDE43E0B}"/>
              </a:ext>
            </a:extLst>
          </p:cNvPr>
          <p:cNvSpPr txBox="1"/>
          <p:nvPr/>
        </p:nvSpPr>
        <p:spPr>
          <a:xfrm>
            <a:off x="0" y="2297846"/>
            <a:ext cx="12191999" cy="584775"/>
          </a:xfrm>
          <a:prstGeom prst="rect">
            <a:avLst/>
          </a:prstGeom>
          <a:noFill/>
        </p:spPr>
        <p:txBody>
          <a:bodyPr wrap="square" rtlCol="1">
            <a:spAutoFit/>
          </a:bodyPr>
          <a:lstStyle/>
          <a:p>
            <a:pPr algn="r" rtl="1"/>
            <a:r>
              <a:rPr lang="he-IL" sz="3200" dirty="0"/>
              <a:t>סה"כ מחזור לתקופת הדיווח = 65,000 = 25,000+40,000</a:t>
            </a:r>
          </a:p>
        </p:txBody>
      </p:sp>
      <p:sp>
        <p:nvSpPr>
          <p:cNvPr id="6" name="TextBox 3">
            <a:extLst>
              <a:ext uri="{FF2B5EF4-FFF2-40B4-BE49-F238E27FC236}">
                <a16:creationId xmlns:a16="http://schemas.microsoft.com/office/drawing/2014/main" id="{7D480118-7CDF-466F-8577-862777E04F8A}"/>
              </a:ext>
            </a:extLst>
          </p:cNvPr>
          <p:cNvSpPr txBox="1"/>
          <p:nvPr/>
        </p:nvSpPr>
        <p:spPr>
          <a:xfrm>
            <a:off x="1" y="2844225"/>
            <a:ext cx="12191999" cy="584775"/>
          </a:xfrm>
          <a:prstGeom prst="rect">
            <a:avLst/>
          </a:prstGeom>
          <a:noFill/>
        </p:spPr>
        <p:txBody>
          <a:bodyPr wrap="square" rtlCol="1">
            <a:spAutoFit/>
          </a:bodyPr>
          <a:lstStyle/>
          <a:p>
            <a:pPr algn="r" rtl="1"/>
            <a:r>
              <a:rPr lang="he-IL" sz="3200" dirty="0"/>
              <a:t>שיעור המקדמות הדוח חודשי= 2%</a:t>
            </a:r>
          </a:p>
        </p:txBody>
      </p:sp>
      <p:sp>
        <p:nvSpPr>
          <p:cNvPr id="9" name="TextBox 3">
            <a:extLst>
              <a:ext uri="{FF2B5EF4-FFF2-40B4-BE49-F238E27FC236}">
                <a16:creationId xmlns:a16="http://schemas.microsoft.com/office/drawing/2014/main" id="{784055C4-3019-475D-88E9-8D110CA4C9F4}"/>
              </a:ext>
            </a:extLst>
          </p:cNvPr>
          <p:cNvSpPr txBox="1"/>
          <p:nvPr/>
        </p:nvSpPr>
        <p:spPr>
          <a:xfrm>
            <a:off x="1" y="3346408"/>
            <a:ext cx="12191999" cy="584775"/>
          </a:xfrm>
          <a:prstGeom prst="rect">
            <a:avLst/>
          </a:prstGeom>
          <a:noFill/>
        </p:spPr>
        <p:txBody>
          <a:bodyPr wrap="square" rtlCol="1">
            <a:spAutoFit/>
          </a:bodyPr>
          <a:lstStyle/>
          <a:p>
            <a:pPr algn="r" rtl="1"/>
            <a:r>
              <a:rPr lang="he-IL" sz="3200" dirty="0"/>
              <a:t>סכום המקדמות לתשלום      = 1,300</a:t>
            </a:r>
          </a:p>
        </p:txBody>
      </p:sp>
      <p:cxnSp>
        <p:nvCxnSpPr>
          <p:cNvPr id="5" name="מחבר ישר 4">
            <a:extLst>
              <a:ext uri="{FF2B5EF4-FFF2-40B4-BE49-F238E27FC236}">
                <a16:creationId xmlns:a16="http://schemas.microsoft.com/office/drawing/2014/main" id="{A06AFC36-3610-4E57-BC19-2C7C3ACA1354}"/>
              </a:ext>
            </a:extLst>
          </p:cNvPr>
          <p:cNvCxnSpPr/>
          <p:nvPr/>
        </p:nvCxnSpPr>
        <p:spPr>
          <a:xfrm>
            <a:off x="6020972" y="3372160"/>
            <a:ext cx="1491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EFEBF8F7-6687-4B20-97AC-B7C4D60D1385}"/>
              </a:ext>
            </a:extLst>
          </p:cNvPr>
          <p:cNvSpPr txBox="1"/>
          <p:nvPr/>
        </p:nvSpPr>
        <p:spPr>
          <a:xfrm>
            <a:off x="1" y="3892302"/>
            <a:ext cx="12191999" cy="584775"/>
          </a:xfrm>
          <a:prstGeom prst="rect">
            <a:avLst/>
          </a:prstGeom>
          <a:noFill/>
        </p:spPr>
        <p:txBody>
          <a:bodyPr wrap="square" rtlCol="1">
            <a:spAutoFit/>
          </a:bodyPr>
          <a:lstStyle/>
          <a:p>
            <a:pPr algn="r" rtl="1"/>
            <a:r>
              <a:rPr lang="he-IL" sz="3200" dirty="0"/>
              <a:t>בניכוי- סכומים שנוכו במקור  =(2,300)</a:t>
            </a:r>
          </a:p>
        </p:txBody>
      </p:sp>
      <p:sp>
        <p:nvSpPr>
          <p:cNvPr id="11" name="TextBox 3">
            <a:extLst>
              <a:ext uri="{FF2B5EF4-FFF2-40B4-BE49-F238E27FC236}">
                <a16:creationId xmlns:a16="http://schemas.microsoft.com/office/drawing/2014/main" id="{11EB4FC6-6A2E-42C9-8689-752ED7575B03}"/>
              </a:ext>
            </a:extLst>
          </p:cNvPr>
          <p:cNvSpPr txBox="1"/>
          <p:nvPr/>
        </p:nvSpPr>
        <p:spPr>
          <a:xfrm>
            <a:off x="1" y="4488399"/>
            <a:ext cx="12191999" cy="584775"/>
          </a:xfrm>
          <a:prstGeom prst="rect">
            <a:avLst/>
          </a:prstGeom>
          <a:noFill/>
        </p:spPr>
        <p:txBody>
          <a:bodyPr wrap="square" rtlCol="1">
            <a:spAutoFit/>
          </a:bodyPr>
          <a:lstStyle/>
          <a:p>
            <a:pPr algn="r" rtl="1"/>
            <a:r>
              <a:rPr lang="he-IL" sz="3200" dirty="0"/>
              <a:t>סה"כ יתרה לתשלום            =(1,000)</a:t>
            </a:r>
          </a:p>
        </p:txBody>
      </p:sp>
      <p:cxnSp>
        <p:nvCxnSpPr>
          <p:cNvPr id="12" name="מחבר ישר 11">
            <a:extLst>
              <a:ext uri="{FF2B5EF4-FFF2-40B4-BE49-F238E27FC236}">
                <a16:creationId xmlns:a16="http://schemas.microsoft.com/office/drawing/2014/main" id="{2D24E518-56EC-42DD-97BE-717179C13158}"/>
              </a:ext>
            </a:extLst>
          </p:cNvPr>
          <p:cNvCxnSpPr/>
          <p:nvPr/>
        </p:nvCxnSpPr>
        <p:spPr>
          <a:xfrm>
            <a:off x="6020972" y="4488399"/>
            <a:ext cx="1491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E8DA590D-A365-4AC9-BDCB-0922AB53B318}"/>
              </a:ext>
            </a:extLst>
          </p:cNvPr>
          <p:cNvSpPr txBox="1"/>
          <p:nvPr/>
        </p:nvSpPr>
        <p:spPr>
          <a:xfrm>
            <a:off x="1" y="5144927"/>
            <a:ext cx="12191999" cy="584775"/>
          </a:xfrm>
          <a:prstGeom prst="rect">
            <a:avLst/>
          </a:prstGeom>
          <a:noFill/>
        </p:spPr>
        <p:txBody>
          <a:bodyPr wrap="square" rtlCol="1">
            <a:spAutoFit/>
          </a:bodyPr>
          <a:lstStyle/>
          <a:p>
            <a:pPr algn="r" rtl="1"/>
            <a:r>
              <a:rPr lang="he-IL" sz="3200" dirty="0"/>
              <a:t>תשלום המקדמות לחודש ספטמבר-אוקטובר היא 0</a:t>
            </a:r>
          </a:p>
        </p:txBody>
      </p:sp>
      <p:sp>
        <p:nvSpPr>
          <p:cNvPr id="14" name="TextBox 3">
            <a:extLst>
              <a:ext uri="{FF2B5EF4-FFF2-40B4-BE49-F238E27FC236}">
                <a16:creationId xmlns:a16="http://schemas.microsoft.com/office/drawing/2014/main" id="{5AFDD194-DA20-405F-84D5-C907F33E0F76}"/>
              </a:ext>
            </a:extLst>
          </p:cNvPr>
          <p:cNvSpPr txBox="1"/>
          <p:nvPr/>
        </p:nvSpPr>
        <p:spPr>
          <a:xfrm>
            <a:off x="1" y="5801455"/>
            <a:ext cx="12191999" cy="584775"/>
          </a:xfrm>
          <a:prstGeom prst="rect">
            <a:avLst/>
          </a:prstGeom>
          <a:noFill/>
        </p:spPr>
        <p:txBody>
          <a:bodyPr wrap="square" rtlCol="1">
            <a:spAutoFit/>
          </a:bodyPr>
          <a:lstStyle/>
          <a:p>
            <a:pPr algn="r" rtl="1"/>
            <a:r>
              <a:rPr lang="he-IL" sz="3200" dirty="0"/>
              <a:t>יתרת ניכוי במקור לקיזוז בחודשים הבאים = 1,000</a:t>
            </a:r>
          </a:p>
        </p:txBody>
      </p:sp>
    </p:spTree>
    <p:extLst>
      <p:ext uri="{BB962C8B-B14F-4D97-AF65-F5344CB8AC3E}">
        <p14:creationId xmlns:p14="http://schemas.microsoft.com/office/powerpoint/2010/main" val="147908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6" grpId="0"/>
      <p:bldP spid="9" grpId="0"/>
      <p:bldP spid="10" grpId="0"/>
      <p:bldP spid="11"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הקשר בין ניכוי במקור למקדמות</a:t>
            </a:r>
          </a:p>
        </p:txBody>
      </p:sp>
      <p:sp>
        <p:nvSpPr>
          <p:cNvPr id="4" name="TextBox 3">
            <a:extLst>
              <a:ext uri="{FF2B5EF4-FFF2-40B4-BE49-F238E27FC236}">
                <a16:creationId xmlns:a16="http://schemas.microsoft.com/office/drawing/2014/main" id="{87896CF1-7ECA-489B-B78A-79A0EC0EA039}"/>
              </a:ext>
            </a:extLst>
          </p:cNvPr>
          <p:cNvSpPr txBox="1"/>
          <p:nvPr/>
        </p:nvSpPr>
        <p:spPr>
          <a:xfrm>
            <a:off x="0" y="1420685"/>
            <a:ext cx="12192000" cy="584775"/>
          </a:xfrm>
          <a:prstGeom prst="rect">
            <a:avLst/>
          </a:prstGeom>
          <a:noFill/>
        </p:spPr>
        <p:txBody>
          <a:bodyPr wrap="square" rtlCol="1">
            <a:spAutoFit/>
          </a:bodyPr>
          <a:lstStyle/>
          <a:p>
            <a:pPr algn="ctr" rtl="1"/>
            <a:r>
              <a:rPr lang="he-IL" sz="3200" b="1" u="sng" dirty="0"/>
              <a:t>דוגמה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AD8A2730-BAC1-4CC8-B618-4CA0DDE43E0B}"/>
              </a:ext>
            </a:extLst>
          </p:cNvPr>
          <p:cNvSpPr txBox="1"/>
          <p:nvPr/>
        </p:nvSpPr>
        <p:spPr>
          <a:xfrm>
            <a:off x="0" y="2297846"/>
            <a:ext cx="12191999" cy="3539430"/>
          </a:xfrm>
          <a:prstGeom prst="rect">
            <a:avLst/>
          </a:prstGeom>
          <a:noFill/>
        </p:spPr>
        <p:txBody>
          <a:bodyPr wrap="square" rtlCol="1">
            <a:spAutoFit/>
          </a:bodyPr>
          <a:lstStyle/>
          <a:p>
            <a:pPr algn="r" rtl="1"/>
            <a:r>
              <a:rPr lang="he-IL" sz="3200" dirty="0"/>
              <a:t>כעת נניח שלנישום מחזור הכנסות בגובה 10,000 ש"ח בחודש נובמבר 25,000 ש"ח בחודש דצמבר (תקופת דיווח חדשה). </a:t>
            </a:r>
          </a:p>
          <a:p>
            <a:pPr algn="r" rtl="1"/>
            <a:r>
              <a:rPr lang="he-IL" sz="3200" dirty="0"/>
              <a:t>שיעור המקדמות של הנישום נותר 2% דו-חודשי.</a:t>
            </a:r>
          </a:p>
          <a:p>
            <a:pPr algn="r" rtl="1"/>
            <a:r>
              <a:rPr lang="he-IL" sz="3200" dirty="0"/>
              <a:t>במהלך החודשים נובמבר-דצמבר נוכו מהנישום במקור סכומים בגובה 400 ש"ח.</a:t>
            </a:r>
          </a:p>
          <a:p>
            <a:pPr algn="r" rtl="1"/>
            <a:r>
              <a:rPr lang="he-IL" sz="3200" dirty="0"/>
              <a:t>מה יהיה סכום המקדמות שעל הנישום לשלם בתקופת הדיווח נובמבר-דצמבר?</a:t>
            </a:r>
          </a:p>
        </p:txBody>
      </p:sp>
    </p:spTree>
    <p:extLst>
      <p:ext uri="{BB962C8B-B14F-4D97-AF65-F5344CB8AC3E}">
        <p14:creationId xmlns:p14="http://schemas.microsoft.com/office/powerpoint/2010/main" val="48069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506437" y="164124"/>
            <a:ext cx="11029071"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הקשר בין ניכוי במקור למקדמות</a:t>
            </a:r>
          </a:p>
        </p:txBody>
      </p:sp>
      <p:sp>
        <p:nvSpPr>
          <p:cNvPr id="4" name="TextBox 3">
            <a:extLst>
              <a:ext uri="{FF2B5EF4-FFF2-40B4-BE49-F238E27FC236}">
                <a16:creationId xmlns:a16="http://schemas.microsoft.com/office/drawing/2014/main" id="{87896CF1-7ECA-489B-B78A-79A0EC0EA039}"/>
              </a:ext>
            </a:extLst>
          </p:cNvPr>
          <p:cNvSpPr txBox="1"/>
          <p:nvPr/>
        </p:nvSpPr>
        <p:spPr>
          <a:xfrm>
            <a:off x="0" y="1420685"/>
            <a:ext cx="12192000" cy="584775"/>
          </a:xfrm>
          <a:prstGeom prst="rect">
            <a:avLst/>
          </a:prstGeom>
          <a:noFill/>
        </p:spPr>
        <p:txBody>
          <a:bodyPr wrap="square" rtlCol="1">
            <a:spAutoFit/>
          </a:bodyPr>
          <a:lstStyle/>
          <a:p>
            <a:pPr algn="ctr" rtl="1"/>
            <a:r>
              <a:rPr lang="he-IL" sz="3200" b="1" u="sng" dirty="0"/>
              <a:t>פתרון הדוגמה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AD8A2730-BAC1-4CC8-B618-4CA0DDE43E0B}"/>
              </a:ext>
            </a:extLst>
          </p:cNvPr>
          <p:cNvSpPr txBox="1"/>
          <p:nvPr/>
        </p:nvSpPr>
        <p:spPr>
          <a:xfrm>
            <a:off x="1" y="1972062"/>
            <a:ext cx="12191999" cy="584775"/>
          </a:xfrm>
          <a:prstGeom prst="rect">
            <a:avLst/>
          </a:prstGeom>
          <a:noFill/>
        </p:spPr>
        <p:txBody>
          <a:bodyPr wrap="square" rtlCol="1">
            <a:spAutoFit/>
          </a:bodyPr>
          <a:lstStyle/>
          <a:p>
            <a:pPr algn="r" rtl="1"/>
            <a:r>
              <a:rPr lang="he-IL" sz="3200" dirty="0"/>
              <a:t>סה"כ מחזור לתקופת הדיווח =                    35,000 = 10,000+25,000</a:t>
            </a:r>
          </a:p>
        </p:txBody>
      </p:sp>
      <p:sp>
        <p:nvSpPr>
          <p:cNvPr id="6" name="TextBox 3">
            <a:extLst>
              <a:ext uri="{FF2B5EF4-FFF2-40B4-BE49-F238E27FC236}">
                <a16:creationId xmlns:a16="http://schemas.microsoft.com/office/drawing/2014/main" id="{7D480118-7CDF-466F-8577-862777E04F8A}"/>
              </a:ext>
            </a:extLst>
          </p:cNvPr>
          <p:cNvSpPr txBox="1"/>
          <p:nvPr/>
        </p:nvSpPr>
        <p:spPr>
          <a:xfrm>
            <a:off x="1" y="2433369"/>
            <a:ext cx="12191999" cy="584775"/>
          </a:xfrm>
          <a:prstGeom prst="rect">
            <a:avLst/>
          </a:prstGeom>
          <a:noFill/>
        </p:spPr>
        <p:txBody>
          <a:bodyPr wrap="square" rtlCol="1">
            <a:spAutoFit/>
          </a:bodyPr>
          <a:lstStyle/>
          <a:p>
            <a:pPr algn="r" rtl="1"/>
            <a:r>
              <a:rPr lang="he-IL" sz="3200" dirty="0"/>
              <a:t>שיעור המקדמות הדוח חודשי=                      2%</a:t>
            </a:r>
          </a:p>
        </p:txBody>
      </p:sp>
      <p:sp>
        <p:nvSpPr>
          <p:cNvPr id="9" name="TextBox 3">
            <a:extLst>
              <a:ext uri="{FF2B5EF4-FFF2-40B4-BE49-F238E27FC236}">
                <a16:creationId xmlns:a16="http://schemas.microsoft.com/office/drawing/2014/main" id="{784055C4-3019-475D-88E9-8D110CA4C9F4}"/>
              </a:ext>
            </a:extLst>
          </p:cNvPr>
          <p:cNvSpPr txBox="1"/>
          <p:nvPr/>
        </p:nvSpPr>
        <p:spPr>
          <a:xfrm>
            <a:off x="1" y="2919249"/>
            <a:ext cx="12191999" cy="584775"/>
          </a:xfrm>
          <a:prstGeom prst="rect">
            <a:avLst/>
          </a:prstGeom>
          <a:noFill/>
        </p:spPr>
        <p:txBody>
          <a:bodyPr wrap="square" rtlCol="1">
            <a:spAutoFit/>
          </a:bodyPr>
          <a:lstStyle/>
          <a:p>
            <a:pPr algn="r" rtl="1"/>
            <a:r>
              <a:rPr lang="he-IL" sz="3200" dirty="0"/>
              <a:t>סכום המקדמות לתשלום      =                       700  </a:t>
            </a:r>
          </a:p>
        </p:txBody>
      </p:sp>
      <p:cxnSp>
        <p:nvCxnSpPr>
          <p:cNvPr id="5" name="מחבר ישר 4">
            <a:extLst>
              <a:ext uri="{FF2B5EF4-FFF2-40B4-BE49-F238E27FC236}">
                <a16:creationId xmlns:a16="http://schemas.microsoft.com/office/drawing/2014/main" id="{A06AFC36-3610-4E57-BC19-2C7C3ACA1354}"/>
              </a:ext>
            </a:extLst>
          </p:cNvPr>
          <p:cNvCxnSpPr/>
          <p:nvPr/>
        </p:nvCxnSpPr>
        <p:spPr>
          <a:xfrm>
            <a:off x="3699803" y="2907926"/>
            <a:ext cx="1491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3">
            <a:extLst>
              <a:ext uri="{FF2B5EF4-FFF2-40B4-BE49-F238E27FC236}">
                <a16:creationId xmlns:a16="http://schemas.microsoft.com/office/drawing/2014/main" id="{EFEBF8F7-6687-4B20-97AC-B7C4D60D1385}"/>
              </a:ext>
            </a:extLst>
          </p:cNvPr>
          <p:cNvSpPr txBox="1"/>
          <p:nvPr/>
        </p:nvSpPr>
        <p:spPr>
          <a:xfrm>
            <a:off x="1" y="3477561"/>
            <a:ext cx="12191999" cy="584775"/>
          </a:xfrm>
          <a:prstGeom prst="rect">
            <a:avLst/>
          </a:prstGeom>
          <a:noFill/>
        </p:spPr>
        <p:txBody>
          <a:bodyPr wrap="square" rtlCol="1">
            <a:spAutoFit/>
          </a:bodyPr>
          <a:lstStyle/>
          <a:p>
            <a:pPr algn="r" rtl="1"/>
            <a:r>
              <a:rPr lang="he-IL" sz="3200" dirty="0"/>
              <a:t>בניכוי- סכומים שנוכו במקור  =                      (400)</a:t>
            </a:r>
          </a:p>
        </p:txBody>
      </p:sp>
      <p:sp>
        <p:nvSpPr>
          <p:cNvPr id="11" name="TextBox 3">
            <a:extLst>
              <a:ext uri="{FF2B5EF4-FFF2-40B4-BE49-F238E27FC236}">
                <a16:creationId xmlns:a16="http://schemas.microsoft.com/office/drawing/2014/main" id="{11EB4FC6-6A2E-42C9-8689-752ED7575B03}"/>
              </a:ext>
            </a:extLst>
          </p:cNvPr>
          <p:cNvSpPr txBox="1"/>
          <p:nvPr/>
        </p:nvSpPr>
        <p:spPr>
          <a:xfrm>
            <a:off x="1" y="4604540"/>
            <a:ext cx="12191999" cy="584775"/>
          </a:xfrm>
          <a:prstGeom prst="rect">
            <a:avLst/>
          </a:prstGeom>
          <a:noFill/>
        </p:spPr>
        <p:txBody>
          <a:bodyPr wrap="square" rtlCol="1">
            <a:spAutoFit/>
          </a:bodyPr>
          <a:lstStyle/>
          <a:p>
            <a:pPr algn="r" rtl="1"/>
            <a:r>
              <a:rPr lang="he-IL" sz="3200" dirty="0"/>
              <a:t>סה"כ יתרה לתשלום            =                      (700)</a:t>
            </a:r>
          </a:p>
        </p:txBody>
      </p:sp>
      <p:cxnSp>
        <p:nvCxnSpPr>
          <p:cNvPr id="12" name="מחבר ישר 11">
            <a:extLst>
              <a:ext uri="{FF2B5EF4-FFF2-40B4-BE49-F238E27FC236}">
                <a16:creationId xmlns:a16="http://schemas.microsoft.com/office/drawing/2014/main" id="{2D24E518-56EC-42DD-97BE-717179C13158}"/>
              </a:ext>
            </a:extLst>
          </p:cNvPr>
          <p:cNvCxnSpPr/>
          <p:nvPr/>
        </p:nvCxnSpPr>
        <p:spPr>
          <a:xfrm>
            <a:off x="3699803" y="4618351"/>
            <a:ext cx="14911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E8DA590D-A365-4AC9-BDCB-0922AB53B318}"/>
              </a:ext>
            </a:extLst>
          </p:cNvPr>
          <p:cNvSpPr txBox="1"/>
          <p:nvPr/>
        </p:nvSpPr>
        <p:spPr>
          <a:xfrm>
            <a:off x="-1" y="5314257"/>
            <a:ext cx="12191999" cy="584775"/>
          </a:xfrm>
          <a:prstGeom prst="rect">
            <a:avLst/>
          </a:prstGeom>
          <a:noFill/>
        </p:spPr>
        <p:txBody>
          <a:bodyPr wrap="square" rtlCol="1">
            <a:spAutoFit/>
          </a:bodyPr>
          <a:lstStyle/>
          <a:p>
            <a:pPr algn="r" rtl="1"/>
            <a:r>
              <a:rPr lang="he-IL" sz="3200" dirty="0"/>
              <a:t>תשלום המקדמות לחודש נובמבר-דצמבר היא 0</a:t>
            </a:r>
          </a:p>
        </p:txBody>
      </p:sp>
      <p:sp>
        <p:nvSpPr>
          <p:cNvPr id="14" name="TextBox 3">
            <a:extLst>
              <a:ext uri="{FF2B5EF4-FFF2-40B4-BE49-F238E27FC236}">
                <a16:creationId xmlns:a16="http://schemas.microsoft.com/office/drawing/2014/main" id="{5AFDD194-DA20-405F-84D5-C907F33E0F76}"/>
              </a:ext>
            </a:extLst>
          </p:cNvPr>
          <p:cNvSpPr txBox="1"/>
          <p:nvPr/>
        </p:nvSpPr>
        <p:spPr>
          <a:xfrm>
            <a:off x="1" y="5888507"/>
            <a:ext cx="12191999" cy="584775"/>
          </a:xfrm>
          <a:prstGeom prst="rect">
            <a:avLst/>
          </a:prstGeom>
          <a:noFill/>
        </p:spPr>
        <p:txBody>
          <a:bodyPr wrap="square" rtlCol="1">
            <a:spAutoFit/>
          </a:bodyPr>
          <a:lstStyle/>
          <a:p>
            <a:pPr algn="r" rtl="1"/>
            <a:r>
              <a:rPr lang="he-IL" sz="3200" dirty="0"/>
              <a:t>יתרת ניכוי במקור לקיזוז מחבות המס השנה = 700</a:t>
            </a:r>
          </a:p>
        </p:txBody>
      </p:sp>
      <p:sp>
        <p:nvSpPr>
          <p:cNvPr id="15" name="TextBox 3">
            <a:extLst>
              <a:ext uri="{FF2B5EF4-FFF2-40B4-BE49-F238E27FC236}">
                <a16:creationId xmlns:a16="http://schemas.microsoft.com/office/drawing/2014/main" id="{FB106E78-34F0-4DDC-9062-3BE86DA11D47}"/>
              </a:ext>
            </a:extLst>
          </p:cNvPr>
          <p:cNvSpPr txBox="1"/>
          <p:nvPr/>
        </p:nvSpPr>
        <p:spPr>
          <a:xfrm>
            <a:off x="1" y="3963441"/>
            <a:ext cx="12191999" cy="584775"/>
          </a:xfrm>
          <a:prstGeom prst="rect">
            <a:avLst/>
          </a:prstGeom>
          <a:noFill/>
        </p:spPr>
        <p:txBody>
          <a:bodyPr wrap="square" rtlCol="1">
            <a:spAutoFit/>
          </a:bodyPr>
          <a:lstStyle/>
          <a:p>
            <a:pPr algn="r" rtl="1"/>
            <a:r>
              <a:rPr lang="he-IL" sz="3200" dirty="0"/>
              <a:t>בניכוי- יתרת ניכוי במקור מחודשים קודמים = (1,000)</a:t>
            </a:r>
          </a:p>
        </p:txBody>
      </p:sp>
    </p:spTree>
    <p:extLst>
      <p:ext uri="{BB962C8B-B14F-4D97-AF65-F5344CB8AC3E}">
        <p14:creationId xmlns:p14="http://schemas.microsoft.com/office/powerpoint/2010/main" val="242033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6" grpId="0"/>
      <p:bldP spid="9" grpId="0"/>
      <p:bldP spid="10" grpId="0"/>
      <p:bldP spid="11" grpId="0"/>
      <p:bldP spid="13" grpId="0"/>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38149" y="1182770"/>
            <a:ext cx="11496675"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תודה רבה על ההקשבה</a:t>
            </a:r>
          </a:p>
        </p:txBody>
      </p:sp>
      <p:sp>
        <p:nvSpPr>
          <p:cNvPr id="7" name="TextBox 6">
            <a:extLst>
              <a:ext uri="{FF2B5EF4-FFF2-40B4-BE49-F238E27FC236}">
                <a16:creationId xmlns:a16="http://schemas.microsoft.com/office/drawing/2014/main" id="{59C6CD08-69BA-48BA-8BCF-56B827B2176D}"/>
              </a:ext>
            </a:extLst>
          </p:cNvPr>
          <p:cNvSpPr txBox="1"/>
          <p:nvPr/>
        </p:nvSpPr>
        <p:spPr>
          <a:xfrm>
            <a:off x="-1057275" y="6550223"/>
            <a:ext cx="13249275" cy="400110"/>
          </a:xfrm>
          <a:prstGeom prst="rect">
            <a:avLst/>
          </a:prstGeom>
          <a:noFill/>
        </p:spPr>
        <p:txBody>
          <a:bodyPr wrap="square" rtlCol="1">
            <a:spAutoFit/>
          </a:bodyPr>
          <a:lstStyle/>
          <a:p>
            <a:pPr algn="r" rtl="1"/>
            <a:r>
              <a:rPr lang="he-IL" sz="2000" dirty="0"/>
              <a:t>© כל הזכויות שמורות לרו"ח ליאם חג'ג' (חג'ג' ויצמן ושות', רואי חשבון ויועצים)</a:t>
            </a:r>
          </a:p>
        </p:txBody>
      </p:sp>
      <p:pic>
        <p:nvPicPr>
          <p:cNvPr id="4" name="תמונה 3">
            <a:extLst>
              <a:ext uri="{FF2B5EF4-FFF2-40B4-BE49-F238E27FC236}">
                <a16:creationId xmlns:a16="http://schemas.microsoft.com/office/drawing/2014/main" id="{1D89C787-9B60-4FC5-90FD-7A49A85673C3}"/>
              </a:ext>
            </a:extLst>
          </p:cNvPr>
          <p:cNvPicPr>
            <a:picLocks noChangeAspect="1"/>
          </p:cNvPicPr>
          <p:nvPr/>
        </p:nvPicPr>
        <p:blipFill>
          <a:blip r:embed="rId2"/>
          <a:stretch>
            <a:fillRect/>
          </a:stretch>
        </p:blipFill>
        <p:spPr>
          <a:xfrm>
            <a:off x="4898149" y="2929848"/>
            <a:ext cx="2802660" cy="3175677"/>
          </a:xfrm>
          <a:prstGeom prst="rect">
            <a:avLst/>
          </a:prstGeom>
        </p:spPr>
      </p:pic>
    </p:spTree>
    <p:extLst>
      <p:ext uri="{BB962C8B-B14F-4D97-AF65-F5344CB8AC3E}">
        <p14:creationId xmlns:p14="http://schemas.microsoft.com/office/powerpoint/2010/main" val="285860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78377B-51FD-4AEA-9898-DA575E7C2ECE}"/>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כותרת 1">
            <a:extLst>
              <a:ext uri="{FF2B5EF4-FFF2-40B4-BE49-F238E27FC236}">
                <a16:creationId xmlns:a16="http://schemas.microsoft.com/office/drawing/2014/main" id="{8FF92190-8EA4-4728-BB65-F119FA8DFAA3}"/>
              </a:ext>
            </a:extLst>
          </p:cNvPr>
          <p:cNvSpPr txBox="1">
            <a:spLocks/>
          </p:cNvSpPr>
          <p:nvPr/>
        </p:nvSpPr>
        <p:spPr>
          <a:xfrm>
            <a:off x="548641" y="421299"/>
            <a:ext cx="11325496"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ההבדלים בין הדיווחים השוטפים</a:t>
            </a:r>
          </a:p>
        </p:txBody>
      </p:sp>
      <p:graphicFrame>
        <p:nvGraphicFramePr>
          <p:cNvPr id="4" name="טבלה 5">
            <a:extLst>
              <a:ext uri="{FF2B5EF4-FFF2-40B4-BE49-F238E27FC236}">
                <a16:creationId xmlns:a16="http://schemas.microsoft.com/office/drawing/2014/main" id="{65E6DA1F-3325-4709-BD5B-E290F8F7AADD}"/>
              </a:ext>
            </a:extLst>
          </p:cNvPr>
          <p:cNvGraphicFramePr>
            <a:graphicFrameLocks noGrp="1"/>
          </p:cNvGraphicFramePr>
          <p:nvPr>
            <p:extLst>
              <p:ext uri="{D42A27DB-BD31-4B8C-83A1-F6EECF244321}">
                <p14:modId xmlns:p14="http://schemas.microsoft.com/office/powerpoint/2010/main" val="3927788992"/>
              </p:ext>
            </p:extLst>
          </p:nvPr>
        </p:nvGraphicFramePr>
        <p:xfrm>
          <a:off x="548641" y="1305797"/>
          <a:ext cx="10793046" cy="5249702"/>
        </p:xfrm>
        <a:graphic>
          <a:graphicData uri="http://schemas.openxmlformats.org/drawingml/2006/table">
            <a:tbl>
              <a:tblPr rtl="1" firstRow="1" bandRow="1">
                <a:tableStyleId>{5C22544A-7EE6-4342-B048-85BDC9FD1C3A}</a:tableStyleId>
              </a:tblPr>
              <a:tblGrid>
                <a:gridCol w="3597682">
                  <a:extLst>
                    <a:ext uri="{9D8B030D-6E8A-4147-A177-3AD203B41FA5}">
                      <a16:colId xmlns:a16="http://schemas.microsoft.com/office/drawing/2014/main" val="1582172663"/>
                    </a:ext>
                  </a:extLst>
                </a:gridCol>
                <a:gridCol w="3597682">
                  <a:extLst>
                    <a:ext uri="{9D8B030D-6E8A-4147-A177-3AD203B41FA5}">
                      <a16:colId xmlns:a16="http://schemas.microsoft.com/office/drawing/2014/main" val="2241744138"/>
                    </a:ext>
                  </a:extLst>
                </a:gridCol>
                <a:gridCol w="3597682">
                  <a:extLst>
                    <a:ext uri="{9D8B030D-6E8A-4147-A177-3AD203B41FA5}">
                      <a16:colId xmlns:a16="http://schemas.microsoft.com/office/drawing/2014/main" val="3955205545"/>
                    </a:ext>
                  </a:extLst>
                </a:gridCol>
              </a:tblGrid>
              <a:tr h="290145">
                <a:tc>
                  <a:txBody>
                    <a:bodyPr/>
                    <a:lstStyle/>
                    <a:p>
                      <a:pPr rtl="1"/>
                      <a:endParaRPr lang="he-IL" dirty="0"/>
                    </a:p>
                  </a:txBody>
                  <a:tcPr/>
                </a:tc>
                <a:tc>
                  <a:txBody>
                    <a:bodyPr/>
                    <a:lstStyle/>
                    <a:p>
                      <a:pPr rtl="1"/>
                      <a:r>
                        <a:rPr lang="he-IL" dirty="0"/>
                        <a:t>מע"מ</a:t>
                      </a:r>
                    </a:p>
                  </a:txBody>
                  <a:tcPr/>
                </a:tc>
                <a:tc>
                  <a:txBody>
                    <a:bodyPr/>
                    <a:lstStyle/>
                    <a:p>
                      <a:pPr rtl="1"/>
                      <a:r>
                        <a:rPr lang="he-IL" dirty="0"/>
                        <a:t>מס הכנסה</a:t>
                      </a:r>
                    </a:p>
                  </a:txBody>
                  <a:tcPr/>
                </a:tc>
                <a:extLst>
                  <a:ext uri="{0D108BD9-81ED-4DB2-BD59-A6C34878D82A}">
                    <a16:rowId xmlns:a16="http://schemas.microsoft.com/office/drawing/2014/main" val="3932166479"/>
                  </a:ext>
                </a:extLst>
              </a:tr>
              <a:tr h="586262">
                <a:tc>
                  <a:txBody>
                    <a:bodyPr/>
                    <a:lstStyle/>
                    <a:p>
                      <a:pPr rtl="1"/>
                      <a:r>
                        <a:rPr lang="he-IL" dirty="0"/>
                        <a:t>כללי</a:t>
                      </a:r>
                    </a:p>
                  </a:txBody>
                  <a:tcPr/>
                </a:tc>
                <a:tc>
                  <a:txBody>
                    <a:bodyPr/>
                    <a:lstStyle/>
                    <a:p>
                      <a:pPr rtl="1"/>
                      <a:r>
                        <a:rPr lang="he-IL" dirty="0"/>
                        <a:t>המע"מ הוא מס עקיף שאינו מוטל באופן ישיר על ההכנסה.</a:t>
                      </a:r>
                    </a:p>
                    <a:p>
                      <a:pPr rtl="1"/>
                      <a:r>
                        <a:rPr lang="he-IL" dirty="0"/>
                        <a:t>נכון להיום, שיעור המע"מ הוא 17%</a:t>
                      </a:r>
                    </a:p>
                  </a:txBody>
                  <a:tcPr/>
                </a:tc>
                <a:tc>
                  <a:txBody>
                    <a:bodyPr/>
                    <a:lstStyle/>
                    <a:p>
                      <a:pPr rtl="1"/>
                      <a:r>
                        <a:rPr lang="he-IL" dirty="0"/>
                        <a:t>מס הכנסה הוא מס ישיר אשר מוטל באופן ישיר על ההכנסה.</a:t>
                      </a:r>
                    </a:p>
                    <a:p>
                      <a:pPr rtl="1"/>
                      <a:r>
                        <a:rPr lang="he-IL" dirty="0"/>
                        <a:t>שיעור המס בישראל הוא פרוגרסיבי (מס מדרגות) וגדל עם ההכנסה</a:t>
                      </a:r>
                    </a:p>
                  </a:txBody>
                  <a:tcPr/>
                </a:tc>
                <a:extLst>
                  <a:ext uri="{0D108BD9-81ED-4DB2-BD59-A6C34878D82A}">
                    <a16:rowId xmlns:a16="http://schemas.microsoft.com/office/drawing/2014/main" val="3911752447"/>
                  </a:ext>
                </a:extLst>
              </a:tr>
              <a:tr h="586262">
                <a:tc>
                  <a:txBody>
                    <a:bodyPr/>
                    <a:lstStyle/>
                    <a:p>
                      <a:pPr rtl="1"/>
                      <a:r>
                        <a:rPr lang="he-IL" dirty="0"/>
                        <a:t>תדירות הדיווח</a:t>
                      </a:r>
                    </a:p>
                  </a:txBody>
                  <a:tcPr/>
                </a:tc>
                <a:tc>
                  <a:txBody>
                    <a:bodyPr/>
                    <a:lstStyle/>
                    <a:p>
                      <a:pPr rtl="1"/>
                      <a:r>
                        <a:rPr lang="he-IL" dirty="0"/>
                        <a:t>חודשי / דו חודשי</a:t>
                      </a:r>
                    </a:p>
                  </a:txBody>
                  <a:tcPr/>
                </a:tc>
                <a:tc>
                  <a:txBody>
                    <a:bodyPr/>
                    <a:lstStyle/>
                    <a:p>
                      <a:pPr rtl="1"/>
                      <a:r>
                        <a:rPr lang="he-IL" dirty="0"/>
                        <a:t>שנתי. מקדמות מס הכנסה (המחושבות בהתאם לצפי שנתי)</a:t>
                      </a:r>
                      <a:r>
                        <a:rPr lang="en-US" dirty="0"/>
                        <a:t> </a:t>
                      </a:r>
                      <a:r>
                        <a:rPr lang="he-IL" dirty="0"/>
                        <a:t>מדווחות בתדירות חודשית / דו חודשית</a:t>
                      </a:r>
                    </a:p>
                  </a:txBody>
                  <a:tcPr/>
                </a:tc>
                <a:extLst>
                  <a:ext uri="{0D108BD9-81ED-4DB2-BD59-A6C34878D82A}">
                    <a16:rowId xmlns:a16="http://schemas.microsoft.com/office/drawing/2014/main" val="548039543"/>
                  </a:ext>
                </a:extLst>
              </a:tr>
              <a:tr h="586262">
                <a:tc>
                  <a:txBody>
                    <a:bodyPr/>
                    <a:lstStyle/>
                    <a:p>
                      <a:pPr rtl="1"/>
                      <a:r>
                        <a:rPr lang="he-IL" dirty="0"/>
                        <a:t>שינוי תדירות הדיווח</a:t>
                      </a:r>
                    </a:p>
                  </a:txBody>
                  <a:tcPr/>
                </a:tc>
                <a:tc>
                  <a:txBody>
                    <a:bodyPr/>
                    <a:lstStyle/>
                    <a:p>
                      <a:pPr rtl="1"/>
                      <a:r>
                        <a:rPr lang="he-IL" dirty="0"/>
                        <a:t>בהתאם לגובה מחזור העסקאות (מחזורים גבוהים מחויבים בדיווח דו חודשי)</a:t>
                      </a:r>
                    </a:p>
                  </a:txBody>
                  <a:tcPr/>
                </a:tc>
                <a:tc>
                  <a:txBody>
                    <a:bodyPr/>
                    <a:lstStyle/>
                    <a:p>
                      <a:pPr rtl="1"/>
                      <a:r>
                        <a:rPr lang="he-IL" dirty="0"/>
                        <a:t>לא בהכרח קשור במחזור העסקאות ויכול להשתנות (או להתבטל) בהתאם להחלטת המייצג</a:t>
                      </a:r>
                    </a:p>
                  </a:txBody>
                  <a:tcPr/>
                </a:tc>
                <a:extLst>
                  <a:ext uri="{0D108BD9-81ED-4DB2-BD59-A6C34878D82A}">
                    <a16:rowId xmlns:a16="http://schemas.microsoft.com/office/drawing/2014/main" val="1434005846"/>
                  </a:ext>
                </a:extLst>
              </a:tr>
              <a:tr h="586262">
                <a:tc>
                  <a:txBody>
                    <a:bodyPr/>
                    <a:lstStyle/>
                    <a:p>
                      <a:pPr rtl="1"/>
                      <a:r>
                        <a:rPr lang="he-IL" dirty="0"/>
                        <a:t>חובת שידור</a:t>
                      </a:r>
                    </a:p>
                  </a:txBody>
                  <a:tcPr/>
                </a:tc>
                <a:tc>
                  <a:txBody>
                    <a:bodyPr/>
                    <a:lstStyle/>
                    <a:p>
                      <a:pPr rtl="1"/>
                      <a:r>
                        <a:rPr lang="he-IL" dirty="0"/>
                        <a:t>קיימת לעוסקים בעלי מחזור העולה על המחזור הקבוע בחוק</a:t>
                      </a:r>
                    </a:p>
                  </a:txBody>
                  <a:tcPr/>
                </a:tc>
                <a:tc>
                  <a:txBody>
                    <a:bodyPr/>
                    <a:lstStyle/>
                    <a:p>
                      <a:pPr rtl="1"/>
                      <a:r>
                        <a:rPr lang="he-IL" dirty="0"/>
                        <a:t>לא קיים שידור</a:t>
                      </a:r>
                    </a:p>
                  </a:txBody>
                  <a:tcPr/>
                </a:tc>
                <a:extLst>
                  <a:ext uri="{0D108BD9-81ED-4DB2-BD59-A6C34878D82A}">
                    <a16:rowId xmlns:a16="http://schemas.microsoft.com/office/drawing/2014/main" val="3879282415"/>
                  </a:ext>
                </a:extLst>
              </a:tr>
              <a:tr h="586262">
                <a:tc>
                  <a:txBody>
                    <a:bodyPr/>
                    <a:lstStyle/>
                    <a:p>
                      <a:pPr rtl="1"/>
                      <a:r>
                        <a:rPr lang="he-IL" dirty="0"/>
                        <a:t>מסמכים נדרשים לצורך דיווח</a:t>
                      </a:r>
                    </a:p>
                  </a:txBody>
                  <a:tcPr/>
                </a:tc>
                <a:tc>
                  <a:txBody>
                    <a:bodyPr/>
                    <a:lstStyle/>
                    <a:p>
                      <a:pPr rtl="1"/>
                      <a:r>
                        <a:rPr lang="he-IL" dirty="0"/>
                        <a:t>הכנסות והוצאות של העוסק</a:t>
                      </a:r>
                    </a:p>
                  </a:txBody>
                  <a:tcPr/>
                </a:tc>
                <a:tc>
                  <a:txBody>
                    <a:bodyPr/>
                    <a:lstStyle/>
                    <a:p>
                      <a:pPr rtl="1"/>
                      <a:r>
                        <a:rPr lang="he-IL" dirty="0"/>
                        <a:t>הכנסות בלבד לצורך דיווח המקדמות</a:t>
                      </a:r>
                    </a:p>
                  </a:txBody>
                  <a:tcPr/>
                </a:tc>
                <a:extLst>
                  <a:ext uri="{0D108BD9-81ED-4DB2-BD59-A6C34878D82A}">
                    <a16:rowId xmlns:a16="http://schemas.microsoft.com/office/drawing/2014/main" val="1731784287"/>
                  </a:ext>
                </a:extLst>
              </a:tr>
              <a:tr h="586262">
                <a:tc>
                  <a:txBody>
                    <a:bodyPr/>
                    <a:lstStyle/>
                    <a:p>
                      <a:pPr rtl="1"/>
                      <a:r>
                        <a:rPr lang="he-IL" dirty="0"/>
                        <a:t>מועדי דיווח</a:t>
                      </a:r>
                    </a:p>
                  </a:txBody>
                  <a:tcPr/>
                </a:tc>
                <a:tc>
                  <a:txBody>
                    <a:bodyPr/>
                    <a:lstStyle/>
                    <a:p>
                      <a:pPr rtl="1"/>
                      <a:r>
                        <a:rPr lang="he-IL" dirty="0"/>
                        <a:t>15 לחודש או 19 לחודש לדיווח מקוון </a:t>
                      </a:r>
                    </a:p>
                    <a:p>
                      <a:pPr rtl="1"/>
                      <a:r>
                        <a:rPr lang="he-IL" dirty="0"/>
                        <a:t>23 לחודש לדיווח מפורט</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a:t>15 לחודש או 19 לחודש לדיווח מקוון </a:t>
                      </a:r>
                    </a:p>
                    <a:p>
                      <a:pPr rtl="1"/>
                      <a:endParaRPr lang="he-IL" dirty="0"/>
                    </a:p>
                  </a:txBody>
                  <a:tcPr/>
                </a:tc>
                <a:extLst>
                  <a:ext uri="{0D108BD9-81ED-4DB2-BD59-A6C34878D82A}">
                    <a16:rowId xmlns:a16="http://schemas.microsoft.com/office/drawing/2014/main" val="1217062845"/>
                  </a:ext>
                </a:extLst>
              </a:tr>
            </a:tbl>
          </a:graphicData>
        </a:graphic>
      </p:graphicFrame>
    </p:spTree>
    <p:extLst>
      <p:ext uri="{BB962C8B-B14F-4D97-AF65-F5344CB8AC3E}">
        <p14:creationId xmlns:p14="http://schemas.microsoft.com/office/powerpoint/2010/main" val="232511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78377B-51FD-4AEA-9898-DA575E7C2ECE}"/>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כותרת 1">
            <a:extLst>
              <a:ext uri="{FF2B5EF4-FFF2-40B4-BE49-F238E27FC236}">
                <a16:creationId xmlns:a16="http://schemas.microsoft.com/office/drawing/2014/main" id="{8FF92190-8EA4-4728-BB65-F119FA8DFAA3}"/>
              </a:ext>
            </a:extLst>
          </p:cNvPr>
          <p:cNvSpPr txBox="1">
            <a:spLocks/>
          </p:cNvSpPr>
          <p:nvPr/>
        </p:nvSpPr>
        <p:spPr>
          <a:xfrm>
            <a:off x="548641" y="421299"/>
            <a:ext cx="11325496"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ההבדלים בין הדיווחים השוטפים</a:t>
            </a:r>
          </a:p>
        </p:txBody>
      </p:sp>
      <p:graphicFrame>
        <p:nvGraphicFramePr>
          <p:cNvPr id="4" name="טבלה 5">
            <a:extLst>
              <a:ext uri="{FF2B5EF4-FFF2-40B4-BE49-F238E27FC236}">
                <a16:creationId xmlns:a16="http://schemas.microsoft.com/office/drawing/2014/main" id="{65E6DA1F-3325-4709-BD5B-E290F8F7AADD}"/>
              </a:ext>
            </a:extLst>
          </p:cNvPr>
          <p:cNvGraphicFramePr>
            <a:graphicFrameLocks noGrp="1"/>
          </p:cNvGraphicFramePr>
          <p:nvPr>
            <p:extLst>
              <p:ext uri="{D42A27DB-BD31-4B8C-83A1-F6EECF244321}">
                <p14:modId xmlns:p14="http://schemas.microsoft.com/office/powerpoint/2010/main" val="1725150787"/>
              </p:ext>
            </p:extLst>
          </p:nvPr>
        </p:nvGraphicFramePr>
        <p:xfrm>
          <a:off x="548641" y="1657489"/>
          <a:ext cx="10793046" cy="4190044"/>
        </p:xfrm>
        <a:graphic>
          <a:graphicData uri="http://schemas.openxmlformats.org/drawingml/2006/table">
            <a:tbl>
              <a:tblPr rtl="1" firstRow="1" bandRow="1">
                <a:tableStyleId>{5C22544A-7EE6-4342-B048-85BDC9FD1C3A}</a:tableStyleId>
              </a:tblPr>
              <a:tblGrid>
                <a:gridCol w="3597682">
                  <a:extLst>
                    <a:ext uri="{9D8B030D-6E8A-4147-A177-3AD203B41FA5}">
                      <a16:colId xmlns:a16="http://schemas.microsoft.com/office/drawing/2014/main" val="1582172663"/>
                    </a:ext>
                  </a:extLst>
                </a:gridCol>
                <a:gridCol w="3597682">
                  <a:extLst>
                    <a:ext uri="{9D8B030D-6E8A-4147-A177-3AD203B41FA5}">
                      <a16:colId xmlns:a16="http://schemas.microsoft.com/office/drawing/2014/main" val="2241744138"/>
                    </a:ext>
                  </a:extLst>
                </a:gridCol>
                <a:gridCol w="3597682">
                  <a:extLst>
                    <a:ext uri="{9D8B030D-6E8A-4147-A177-3AD203B41FA5}">
                      <a16:colId xmlns:a16="http://schemas.microsoft.com/office/drawing/2014/main" val="3955205545"/>
                    </a:ext>
                  </a:extLst>
                </a:gridCol>
              </a:tblGrid>
              <a:tr h="290145">
                <a:tc>
                  <a:txBody>
                    <a:bodyPr/>
                    <a:lstStyle/>
                    <a:p>
                      <a:pPr rtl="1"/>
                      <a:endParaRPr lang="he-IL" dirty="0"/>
                    </a:p>
                  </a:txBody>
                  <a:tcPr/>
                </a:tc>
                <a:tc>
                  <a:txBody>
                    <a:bodyPr/>
                    <a:lstStyle/>
                    <a:p>
                      <a:pPr rtl="1"/>
                      <a:r>
                        <a:rPr lang="he-IL" dirty="0"/>
                        <a:t>ביטוח לאומי ניכויים</a:t>
                      </a:r>
                    </a:p>
                  </a:txBody>
                  <a:tcPr/>
                </a:tc>
                <a:tc>
                  <a:txBody>
                    <a:bodyPr/>
                    <a:lstStyle/>
                    <a:p>
                      <a:pPr rtl="1"/>
                      <a:r>
                        <a:rPr lang="he-IL" dirty="0"/>
                        <a:t>מס הכנסה ניכויים</a:t>
                      </a:r>
                    </a:p>
                  </a:txBody>
                  <a:tcPr/>
                </a:tc>
                <a:extLst>
                  <a:ext uri="{0D108BD9-81ED-4DB2-BD59-A6C34878D82A}">
                    <a16:rowId xmlns:a16="http://schemas.microsoft.com/office/drawing/2014/main" val="3932166479"/>
                  </a:ext>
                </a:extLst>
              </a:tr>
              <a:tr h="586262">
                <a:tc>
                  <a:txBody>
                    <a:bodyPr/>
                    <a:lstStyle/>
                    <a:p>
                      <a:pPr rtl="1"/>
                      <a:r>
                        <a:rPr lang="he-IL" dirty="0"/>
                        <a:t>כללי</a:t>
                      </a:r>
                    </a:p>
                  </a:txBody>
                  <a:tcPr/>
                </a:tc>
                <a:tc>
                  <a:txBody>
                    <a:bodyPr/>
                    <a:lstStyle/>
                    <a:p>
                      <a:pPr rtl="1"/>
                      <a:r>
                        <a:rPr lang="he-IL" dirty="0"/>
                        <a:t>ביטוח לאומי ניכויים הוא תשלום הנגזר משכר העבודה של העובד ומועבר למוסד לביטוח לאומי.</a:t>
                      </a:r>
                    </a:p>
                    <a:p>
                      <a:pPr rtl="1"/>
                      <a:r>
                        <a:rPr lang="he-IL" dirty="0"/>
                        <a:t>שיעור המס הוא מדורג ועשוי להגיע ל-12%</a:t>
                      </a:r>
                      <a:r>
                        <a:rPr lang="en-US" dirty="0"/>
                        <a:t> </a:t>
                      </a:r>
                      <a:r>
                        <a:rPr lang="he-IL" dirty="0"/>
                        <a:t>לעובד ו-7.6% למעסיק</a:t>
                      </a:r>
                    </a:p>
                  </a:txBody>
                  <a:tcPr/>
                </a:tc>
                <a:tc>
                  <a:txBody>
                    <a:bodyPr/>
                    <a:lstStyle/>
                    <a:p>
                      <a:pPr rtl="1"/>
                      <a:r>
                        <a:rPr lang="he-IL" dirty="0"/>
                        <a:t>מס הכנסה הוא מס ישיר אשר מוטל באופן ישיר על ההכנסה.</a:t>
                      </a:r>
                    </a:p>
                    <a:p>
                      <a:pPr rtl="1"/>
                      <a:r>
                        <a:rPr lang="he-IL" dirty="0"/>
                        <a:t>שיעור המס בישראל הוא פרוגרסיבי (מס מדרגות) וגדל עם ההכנסה</a:t>
                      </a:r>
                    </a:p>
                  </a:txBody>
                  <a:tcPr/>
                </a:tc>
                <a:extLst>
                  <a:ext uri="{0D108BD9-81ED-4DB2-BD59-A6C34878D82A}">
                    <a16:rowId xmlns:a16="http://schemas.microsoft.com/office/drawing/2014/main" val="3911752447"/>
                  </a:ext>
                </a:extLst>
              </a:tr>
              <a:tr h="586262">
                <a:tc>
                  <a:txBody>
                    <a:bodyPr/>
                    <a:lstStyle/>
                    <a:p>
                      <a:pPr rtl="1"/>
                      <a:r>
                        <a:rPr lang="he-IL" dirty="0"/>
                        <a:t>תדירות הדיווח</a:t>
                      </a:r>
                    </a:p>
                  </a:txBody>
                  <a:tcPr/>
                </a:tc>
                <a:tc>
                  <a:txBody>
                    <a:bodyPr/>
                    <a:lstStyle/>
                    <a:p>
                      <a:pPr rtl="1"/>
                      <a:r>
                        <a:rPr lang="he-IL" dirty="0"/>
                        <a:t>חודשי</a:t>
                      </a:r>
                    </a:p>
                  </a:txBody>
                  <a:tcPr/>
                </a:tc>
                <a:tc>
                  <a:txBody>
                    <a:bodyPr/>
                    <a:lstStyle/>
                    <a:p>
                      <a:pPr rtl="1"/>
                      <a:r>
                        <a:rPr lang="he-IL" dirty="0"/>
                        <a:t>חודשי / דו חודשי / חצי שנתי</a:t>
                      </a:r>
                    </a:p>
                  </a:txBody>
                  <a:tcPr/>
                </a:tc>
                <a:extLst>
                  <a:ext uri="{0D108BD9-81ED-4DB2-BD59-A6C34878D82A}">
                    <a16:rowId xmlns:a16="http://schemas.microsoft.com/office/drawing/2014/main" val="548039543"/>
                  </a:ext>
                </a:extLst>
              </a:tr>
              <a:tr h="586262">
                <a:tc>
                  <a:txBody>
                    <a:bodyPr/>
                    <a:lstStyle/>
                    <a:p>
                      <a:pPr rtl="1"/>
                      <a:r>
                        <a:rPr lang="he-IL" dirty="0"/>
                        <a:t>שינוי תדירות הדיווח</a:t>
                      </a:r>
                    </a:p>
                  </a:txBody>
                  <a:tcPr/>
                </a:tc>
                <a:tc>
                  <a:txBody>
                    <a:bodyPr/>
                    <a:lstStyle/>
                    <a:p>
                      <a:pPr rtl="1"/>
                      <a:r>
                        <a:rPr lang="he-IL" dirty="0"/>
                        <a:t>לא ניתן לשינוי (תמיד חודשי)</a:t>
                      </a:r>
                    </a:p>
                  </a:txBody>
                  <a:tcPr/>
                </a:tc>
                <a:tc>
                  <a:txBody>
                    <a:bodyPr/>
                    <a:lstStyle/>
                    <a:p>
                      <a:pPr rtl="1"/>
                      <a:r>
                        <a:rPr lang="he-IL" dirty="0"/>
                        <a:t>ניתן לשינוי בכפוף לבקשה</a:t>
                      </a:r>
                    </a:p>
                  </a:txBody>
                  <a:tcPr/>
                </a:tc>
                <a:extLst>
                  <a:ext uri="{0D108BD9-81ED-4DB2-BD59-A6C34878D82A}">
                    <a16:rowId xmlns:a16="http://schemas.microsoft.com/office/drawing/2014/main" val="1434005846"/>
                  </a:ext>
                </a:extLst>
              </a:tr>
              <a:tr h="586262">
                <a:tc>
                  <a:txBody>
                    <a:bodyPr/>
                    <a:lstStyle/>
                    <a:p>
                      <a:pPr rtl="1"/>
                      <a:r>
                        <a:rPr lang="he-IL" dirty="0"/>
                        <a:t>צורת התשלום</a:t>
                      </a:r>
                    </a:p>
                  </a:txBody>
                  <a:tcPr/>
                </a:tc>
                <a:tc>
                  <a:txBody>
                    <a:bodyPr/>
                    <a:lstStyle/>
                    <a:p>
                      <a:pPr rtl="1"/>
                      <a:r>
                        <a:rPr lang="he-IL" dirty="0"/>
                        <a:t>ניכוי חלק העובד מהשכר, השלמת חלק המעסיק והעברת הסכומים למוסד לביטוח לאומי בכל חודש</a:t>
                      </a:r>
                    </a:p>
                  </a:txBody>
                  <a:tcPr/>
                </a:tc>
                <a:tc>
                  <a:txBody>
                    <a:bodyPr/>
                    <a:lstStyle/>
                    <a:p>
                      <a:pPr rtl="1"/>
                      <a:r>
                        <a:rPr lang="he-IL" dirty="0"/>
                        <a:t>ניכוי מתלוש השכר של העובד. המס כולו משולם על ידי העובד. תפקיד המעסיק לנכות את התשלום משכרו של העובד ולהעבירו לרשות המסים.</a:t>
                      </a:r>
                    </a:p>
                  </a:txBody>
                  <a:tcPr/>
                </a:tc>
                <a:extLst>
                  <a:ext uri="{0D108BD9-81ED-4DB2-BD59-A6C34878D82A}">
                    <a16:rowId xmlns:a16="http://schemas.microsoft.com/office/drawing/2014/main" val="3879282415"/>
                  </a:ext>
                </a:extLst>
              </a:tr>
            </a:tbl>
          </a:graphicData>
        </a:graphic>
      </p:graphicFrame>
    </p:spTree>
    <p:extLst>
      <p:ext uri="{BB962C8B-B14F-4D97-AF65-F5344CB8AC3E}">
        <p14:creationId xmlns:p14="http://schemas.microsoft.com/office/powerpoint/2010/main" val="271849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78377B-51FD-4AEA-9898-DA575E7C2ECE}"/>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כותרת 1">
            <a:extLst>
              <a:ext uri="{FF2B5EF4-FFF2-40B4-BE49-F238E27FC236}">
                <a16:creationId xmlns:a16="http://schemas.microsoft.com/office/drawing/2014/main" id="{8FF92190-8EA4-4728-BB65-F119FA8DFAA3}"/>
              </a:ext>
            </a:extLst>
          </p:cNvPr>
          <p:cNvSpPr txBox="1">
            <a:spLocks/>
          </p:cNvSpPr>
          <p:nvPr/>
        </p:nvSpPr>
        <p:spPr>
          <a:xfrm>
            <a:off x="548641" y="421299"/>
            <a:ext cx="11325496"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ההבדלים בין הדיווחים השוטפים</a:t>
            </a:r>
          </a:p>
        </p:txBody>
      </p:sp>
      <p:graphicFrame>
        <p:nvGraphicFramePr>
          <p:cNvPr id="4" name="טבלה 5">
            <a:extLst>
              <a:ext uri="{FF2B5EF4-FFF2-40B4-BE49-F238E27FC236}">
                <a16:creationId xmlns:a16="http://schemas.microsoft.com/office/drawing/2014/main" id="{65E6DA1F-3325-4709-BD5B-E290F8F7AADD}"/>
              </a:ext>
            </a:extLst>
          </p:cNvPr>
          <p:cNvGraphicFramePr>
            <a:graphicFrameLocks noGrp="1"/>
          </p:cNvGraphicFramePr>
          <p:nvPr>
            <p:extLst>
              <p:ext uri="{D42A27DB-BD31-4B8C-83A1-F6EECF244321}">
                <p14:modId xmlns:p14="http://schemas.microsoft.com/office/powerpoint/2010/main" val="2076704361"/>
              </p:ext>
            </p:extLst>
          </p:nvPr>
        </p:nvGraphicFramePr>
        <p:xfrm>
          <a:off x="548641" y="1534420"/>
          <a:ext cx="11029070" cy="4480560"/>
        </p:xfrm>
        <a:graphic>
          <a:graphicData uri="http://schemas.openxmlformats.org/drawingml/2006/table">
            <a:tbl>
              <a:tblPr rtl="1" firstRow="1" bandRow="1">
                <a:tableStyleId>{5C22544A-7EE6-4342-B048-85BDC9FD1C3A}</a:tableStyleId>
              </a:tblPr>
              <a:tblGrid>
                <a:gridCol w="1983545">
                  <a:extLst>
                    <a:ext uri="{9D8B030D-6E8A-4147-A177-3AD203B41FA5}">
                      <a16:colId xmlns:a16="http://schemas.microsoft.com/office/drawing/2014/main" val="1582172663"/>
                    </a:ext>
                  </a:extLst>
                </a:gridCol>
                <a:gridCol w="2700997">
                  <a:extLst>
                    <a:ext uri="{9D8B030D-6E8A-4147-A177-3AD203B41FA5}">
                      <a16:colId xmlns:a16="http://schemas.microsoft.com/office/drawing/2014/main" val="2241744138"/>
                    </a:ext>
                  </a:extLst>
                </a:gridCol>
                <a:gridCol w="3094892">
                  <a:extLst>
                    <a:ext uri="{9D8B030D-6E8A-4147-A177-3AD203B41FA5}">
                      <a16:colId xmlns:a16="http://schemas.microsoft.com/office/drawing/2014/main" val="3955205545"/>
                    </a:ext>
                  </a:extLst>
                </a:gridCol>
                <a:gridCol w="3249636">
                  <a:extLst>
                    <a:ext uri="{9D8B030D-6E8A-4147-A177-3AD203B41FA5}">
                      <a16:colId xmlns:a16="http://schemas.microsoft.com/office/drawing/2014/main" val="2972528630"/>
                    </a:ext>
                  </a:extLst>
                </a:gridCol>
              </a:tblGrid>
              <a:tr h="290145">
                <a:tc>
                  <a:txBody>
                    <a:bodyPr/>
                    <a:lstStyle/>
                    <a:p>
                      <a:pPr rtl="1"/>
                      <a:endParaRPr lang="he-IL" dirty="0"/>
                    </a:p>
                  </a:txBody>
                  <a:tcPr/>
                </a:tc>
                <a:tc>
                  <a:txBody>
                    <a:bodyPr/>
                    <a:lstStyle/>
                    <a:p>
                      <a:pPr rtl="1"/>
                      <a:r>
                        <a:rPr lang="he-IL" dirty="0"/>
                        <a:t>126 לביטוח לאומי</a:t>
                      </a:r>
                    </a:p>
                  </a:txBody>
                  <a:tcPr/>
                </a:tc>
                <a:tc>
                  <a:txBody>
                    <a:bodyPr/>
                    <a:lstStyle/>
                    <a:p>
                      <a:pPr rtl="1"/>
                      <a:r>
                        <a:rPr lang="he-IL" dirty="0"/>
                        <a:t>126 למס הכנסה</a:t>
                      </a:r>
                    </a:p>
                  </a:txBody>
                  <a:tcPr/>
                </a:tc>
                <a:tc>
                  <a:txBody>
                    <a:bodyPr/>
                    <a:lstStyle/>
                    <a:p>
                      <a:pPr rtl="1"/>
                      <a:r>
                        <a:rPr lang="he-IL" dirty="0"/>
                        <a:t>856 למס הכנסה</a:t>
                      </a:r>
                    </a:p>
                  </a:txBody>
                  <a:tcPr/>
                </a:tc>
                <a:extLst>
                  <a:ext uri="{0D108BD9-81ED-4DB2-BD59-A6C34878D82A}">
                    <a16:rowId xmlns:a16="http://schemas.microsoft.com/office/drawing/2014/main" val="3932166479"/>
                  </a:ext>
                </a:extLst>
              </a:tr>
              <a:tr h="586262">
                <a:tc>
                  <a:txBody>
                    <a:bodyPr/>
                    <a:lstStyle/>
                    <a:p>
                      <a:pPr rtl="1"/>
                      <a:r>
                        <a:rPr lang="he-IL" dirty="0"/>
                        <a:t>כללי</a:t>
                      </a:r>
                    </a:p>
                  </a:txBody>
                  <a:tcPr/>
                </a:tc>
                <a:tc>
                  <a:txBody>
                    <a:bodyPr/>
                    <a:lstStyle/>
                    <a:p>
                      <a:pPr rtl="1"/>
                      <a:r>
                        <a:rPr lang="he-IL" dirty="0"/>
                        <a:t>הטופס מציין את כל תשלומי הביטוח הלאומי של העובדים לאורך כל תקופות הדיווח אליהן הוא מתייחס (כל דיווחי ה-102 לאורך השנה)</a:t>
                      </a:r>
                    </a:p>
                  </a:txBody>
                  <a:tcPr/>
                </a:tc>
                <a:tc>
                  <a:txBody>
                    <a:bodyPr/>
                    <a:lstStyle/>
                    <a:p>
                      <a:pPr rtl="1"/>
                      <a:r>
                        <a:rPr lang="he-IL" dirty="0"/>
                        <a:t>הטופס מציין את כל תשלומי מס הכנסה של העובדים לאורך כל תקופות הדיווח אליהן הוא מתייחס (כל דיווחי ה-102 לאורך השנה)</a:t>
                      </a:r>
                    </a:p>
                  </a:txBody>
                  <a:tcPr/>
                </a:tc>
                <a:tc>
                  <a:txBody>
                    <a:bodyPr/>
                    <a:lstStyle/>
                    <a:p>
                      <a:pPr rtl="1"/>
                      <a:r>
                        <a:rPr lang="he-IL" dirty="0"/>
                        <a:t>הטופס מציין את כל התשלומים ששולמו לספקים וכן את הניכויים שנוכו מהם לצורך העברתם לרשות המסים</a:t>
                      </a:r>
                    </a:p>
                  </a:txBody>
                  <a:tcPr/>
                </a:tc>
                <a:extLst>
                  <a:ext uri="{0D108BD9-81ED-4DB2-BD59-A6C34878D82A}">
                    <a16:rowId xmlns:a16="http://schemas.microsoft.com/office/drawing/2014/main" val="3911752447"/>
                  </a:ext>
                </a:extLst>
              </a:tr>
              <a:tr h="586262">
                <a:tc>
                  <a:txBody>
                    <a:bodyPr/>
                    <a:lstStyle/>
                    <a:p>
                      <a:pPr rtl="1"/>
                      <a:r>
                        <a:rPr lang="he-IL" dirty="0"/>
                        <a:t>תדירות הדיווח</a:t>
                      </a:r>
                    </a:p>
                  </a:txBody>
                  <a:tcPr/>
                </a:tc>
                <a:tc>
                  <a:txBody>
                    <a:bodyPr/>
                    <a:lstStyle/>
                    <a:p>
                      <a:pPr rtl="1"/>
                      <a:r>
                        <a:rPr lang="he-IL" dirty="0"/>
                        <a:t>3 דיווחים תקופתיים:</a:t>
                      </a:r>
                    </a:p>
                    <a:p>
                      <a:pPr marL="285750" indent="-285750" rtl="1">
                        <a:buFont typeface="Arial" panose="020B0604020202020204" pitchFamily="34" charset="0"/>
                        <a:buChar char="•"/>
                      </a:pPr>
                      <a:r>
                        <a:rPr lang="he-IL" dirty="0"/>
                        <a:t>חצי שנה ראשונה – עד 18 ביולי של אותה השנה</a:t>
                      </a:r>
                    </a:p>
                    <a:p>
                      <a:pPr marL="285750" indent="-285750" rtl="1">
                        <a:buFont typeface="Arial" panose="020B0604020202020204" pitchFamily="34" charset="0"/>
                        <a:buChar char="•"/>
                      </a:pPr>
                      <a:r>
                        <a:rPr lang="he-IL" dirty="0"/>
                        <a:t>חצי שנה שנייה – עד 18 בינואר בשנה העוקבת</a:t>
                      </a:r>
                    </a:p>
                    <a:p>
                      <a:pPr marL="285750" indent="-285750" rtl="1">
                        <a:buFont typeface="Arial" panose="020B0604020202020204" pitchFamily="34" charset="0"/>
                        <a:buChar char="•"/>
                      </a:pPr>
                      <a:r>
                        <a:rPr lang="he-IL" dirty="0"/>
                        <a:t>שנתי – עד 30 באפריל בשנה העוקבת</a:t>
                      </a:r>
                    </a:p>
                  </a:txBody>
                  <a:tcPr/>
                </a:tc>
                <a:tc>
                  <a:txBody>
                    <a:bodyPr/>
                    <a:lstStyle/>
                    <a:p>
                      <a:pPr rtl="1"/>
                      <a:r>
                        <a:rPr lang="he-IL" dirty="0"/>
                        <a:t>דיווח שנתי אחד – עד 30 באפריל של השנה העוקבת</a:t>
                      </a:r>
                    </a:p>
                  </a:txBody>
                  <a:tcPr/>
                </a:tc>
                <a:tc>
                  <a:txBody>
                    <a:bodyPr/>
                    <a:lstStyle/>
                    <a:p>
                      <a:pPr rtl="1"/>
                      <a:r>
                        <a:rPr lang="he-IL" dirty="0"/>
                        <a:t>דיווח שנתי אחד – עד 30 באפריל של השנה העוקבת</a:t>
                      </a:r>
                    </a:p>
                  </a:txBody>
                  <a:tcPr/>
                </a:tc>
                <a:extLst>
                  <a:ext uri="{0D108BD9-81ED-4DB2-BD59-A6C34878D82A}">
                    <a16:rowId xmlns:a16="http://schemas.microsoft.com/office/drawing/2014/main" val="548039543"/>
                  </a:ext>
                </a:extLst>
              </a:tr>
              <a:tr h="586262">
                <a:tc>
                  <a:txBody>
                    <a:bodyPr/>
                    <a:lstStyle/>
                    <a:p>
                      <a:pPr rtl="1"/>
                      <a:r>
                        <a:rPr lang="he-IL" dirty="0"/>
                        <a:t>סוג הדיווח</a:t>
                      </a:r>
                    </a:p>
                  </a:txBody>
                  <a:tcPr/>
                </a:tc>
                <a:tc>
                  <a:txBody>
                    <a:bodyPr/>
                    <a:lstStyle/>
                    <a:p>
                      <a:pPr rtl="1"/>
                      <a:r>
                        <a:rPr lang="he-IL" dirty="0"/>
                        <a:t>באופן מקוון בלבד</a:t>
                      </a:r>
                    </a:p>
                  </a:txBody>
                  <a:tcPr/>
                </a:tc>
                <a:tc>
                  <a:txBody>
                    <a:bodyPr/>
                    <a:lstStyle/>
                    <a:p>
                      <a:pPr rtl="1"/>
                      <a:r>
                        <a:rPr lang="he-IL" dirty="0"/>
                        <a:t>באופן מקוון בלבד</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a:t>באופן מקוון בלבד</a:t>
                      </a:r>
                    </a:p>
                    <a:p>
                      <a:pPr rtl="1"/>
                      <a:endParaRPr lang="he-IL" dirty="0"/>
                    </a:p>
                  </a:txBody>
                  <a:tcPr/>
                </a:tc>
                <a:extLst>
                  <a:ext uri="{0D108BD9-81ED-4DB2-BD59-A6C34878D82A}">
                    <a16:rowId xmlns:a16="http://schemas.microsoft.com/office/drawing/2014/main" val="1434005846"/>
                  </a:ext>
                </a:extLst>
              </a:tr>
            </a:tbl>
          </a:graphicData>
        </a:graphic>
      </p:graphicFrame>
    </p:spTree>
    <p:extLst>
      <p:ext uri="{BB962C8B-B14F-4D97-AF65-F5344CB8AC3E}">
        <p14:creationId xmlns:p14="http://schemas.microsoft.com/office/powerpoint/2010/main" val="368598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שלבים מקדימים לדיווחים - שכר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2356025" y="2875265"/>
            <a:ext cx="8958262"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קבלת נתוני השכר מהמעסיק</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3" name="תיבת טקסט 2">
            <a:extLst>
              <a:ext uri="{FF2B5EF4-FFF2-40B4-BE49-F238E27FC236}">
                <a16:creationId xmlns:a16="http://schemas.microsoft.com/office/drawing/2014/main" id="{B7A66F98-DC05-49F8-9285-8431389744DC}"/>
              </a:ext>
            </a:extLst>
          </p:cNvPr>
          <p:cNvSpPr txBox="1"/>
          <p:nvPr/>
        </p:nvSpPr>
        <p:spPr>
          <a:xfrm>
            <a:off x="613954" y="1701335"/>
            <a:ext cx="10700333" cy="584775"/>
          </a:xfrm>
          <a:prstGeom prst="rect">
            <a:avLst/>
          </a:prstGeom>
          <a:noFill/>
        </p:spPr>
        <p:txBody>
          <a:bodyPr wrap="square" rtlCol="1">
            <a:spAutoFit/>
          </a:bodyPr>
          <a:lstStyle/>
          <a:p>
            <a:pPr algn="r" rtl="1"/>
            <a:r>
              <a:rPr lang="he-IL" sz="3200" dirty="0"/>
              <a:t>מהן ההכנות הנדרשות טרם דיווח 102 לביטוח לאומי ולמס הכנסה?</a:t>
            </a:r>
          </a:p>
        </p:txBody>
      </p:sp>
      <p:sp>
        <p:nvSpPr>
          <p:cNvPr id="8" name="TextBox 3">
            <a:extLst>
              <a:ext uri="{FF2B5EF4-FFF2-40B4-BE49-F238E27FC236}">
                <a16:creationId xmlns:a16="http://schemas.microsoft.com/office/drawing/2014/main" id="{DEE237D2-2C75-4947-B39E-EE4C8A9ED854}"/>
              </a:ext>
            </a:extLst>
          </p:cNvPr>
          <p:cNvSpPr txBox="1"/>
          <p:nvPr/>
        </p:nvSpPr>
        <p:spPr>
          <a:xfrm>
            <a:off x="613954" y="3745620"/>
            <a:ext cx="10700333" cy="1815882"/>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בדיקה- במידה וקיימים עובדים חדשים, יש לוודא קבלת טופס 102 חתום, הסכם העסקה וצילום תעודת זהות של העובד. </a:t>
            </a:r>
          </a:p>
          <a:p>
            <a:pPr marL="342900" indent="-342900" algn="r" rtl="1">
              <a:buFont typeface="Arial" panose="020B0604020202020204" pitchFamily="34" charset="0"/>
              <a:buChar char="•"/>
            </a:pPr>
            <a:r>
              <a:rPr lang="he-IL" sz="2800" dirty="0"/>
              <a:t>נקלוט את העובד למערכת השכר בהתאם לתנאי ההעסקה שנחתמו עמו. חשוב לזכור לפתוח לעובד צבירת ימי חופשה וימי מחלה.</a:t>
            </a:r>
          </a:p>
        </p:txBody>
      </p:sp>
    </p:spTree>
    <p:extLst>
      <p:ext uri="{BB962C8B-B14F-4D97-AF65-F5344CB8AC3E}">
        <p14:creationId xmlns:p14="http://schemas.microsoft.com/office/powerpoint/2010/main" val="320948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שלבים מקדימים לדיווחים - שכר</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849653"/>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הזנת נתוני השכר למערכת, תוך מתן דגש על עמידה בחוקים (שעות נוספות, צבירה ו/או ניצול של חופשה ומחלה, תשלום נסיעות, דמי חגים וכדומה)</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DEE237D2-2C75-4947-B39E-EE4C8A9ED854}"/>
              </a:ext>
            </a:extLst>
          </p:cNvPr>
          <p:cNvSpPr txBox="1"/>
          <p:nvPr/>
        </p:nvSpPr>
        <p:spPr>
          <a:xfrm>
            <a:off x="404949" y="3130067"/>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בדיקת הנתונים והפקת תלושי שכר למעסיק</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4054241"/>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לאחר אישור סופי של המעסיק- הפקת טופס 102, בדיקתו והכנתו לשידור (נדון בהמשך) </a:t>
            </a:r>
          </a:p>
        </p:txBody>
      </p:sp>
    </p:spTree>
    <p:extLst>
      <p:ext uri="{BB962C8B-B14F-4D97-AF65-F5344CB8AC3E}">
        <p14:creationId xmlns:p14="http://schemas.microsoft.com/office/powerpoint/2010/main" val="16290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21000">
              <a:schemeClr val="accent3">
                <a:lumMod val="75000"/>
              </a:schemeClr>
            </a:gs>
            <a:gs pos="75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6D1B71D-3532-464B-B649-7F62D1E28C64}"/>
              </a:ext>
            </a:extLst>
          </p:cNvPr>
          <p:cNvSpPr txBox="1">
            <a:spLocks/>
          </p:cNvSpPr>
          <p:nvPr/>
        </p:nvSpPr>
        <p:spPr>
          <a:xfrm>
            <a:off x="404949" y="164124"/>
            <a:ext cx="11403874" cy="836002"/>
          </a:xfrm>
          <a:prstGeom prst="rect">
            <a:avLst/>
          </a:prstGeom>
        </p:spPr>
        <p:txBody>
          <a:bodyPr>
            <a:noAutofit/>
          </a:bodyPr>
          <a:lst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he-IL" sz="6600" dirty="0">
                <a:effectLst>
                  <a:outerShdw blurRad="38100" dist="38100" dir="2700000" algn="tl">
                    <a:srgbClr val="000000">
                      <a:alpha val="43137"/>
                    </a:srgbClr>
                  </a:outerShdw>
                </a:effectLst>
                <a:cs typeface="+mn-cs"/>
              </a:rPr>
              <a:t>שלבים מקדימים לדיווחים – מע"מ</a:t>
            </a:r>
          </a:p>
          <a:p>
            <a:endParaRPr lang="he-IL" sz="6600" dirty="0">
              <a:effectLst>
                <a:outerShdw blurRad="38100" dist="38100" dir="2700000" algn="tl">
                  <a:srgbClr val="000000">
                    <a:alpha val="43137"/>
                  </a:srgbClr>
                </a:outerShdw>
              </a:effectLst>
              <a:cs typeface="+mn-cs"/>
            </a:endParaRPr>
          </a:p>
        </p:txBody>
      </p:sp>
      <p:sp>
        <p:nvSpPr>
          <p:cNvPr id="4" name="TextBox 3">
            <a:extLst>
              <a:ext uri="{FF2B5EF4-FFF2-40B4-BE49-F238E27FC236}">
                <a16:creationId xmlns:a16="http://schemas.microsoft.com/office/drawing/2014/main" id="{87896CF1-7ECA-489B-B78A-79A0EC0EA039}"/>
              </a:ext>
            </a:extLst>
          </p:cNvPr>
          <p:cNvSpPr txBox="1"/>
          <p:nvPr/>
        </p:nvSpPr>
        <p:spPr>
          <a:xfrm>
            <a:off x="404949" y="1849653"/>
            <a:ext cx="10909338" cy="523220"/>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קבלת החומרים מבעל העסק</a:t>
            </a:r>
          </a:p>
        </p:txBody>
      </p:sp>
      <p:sp>
        <p:nvSpPr>
          <p:cNvPr id="7" name="TextBox 6">
            <a:extLst>
              <a:ext uri="{FF2B5EF4-FFF2-40B4-BE49-F238E27FC236}">
                <a16:creationId xmlns:a16="http://schemas.microsoft.com/office/drawing/2014/main" id="{C0DCED53-4B64-456C-A617-7257D7E2CB6C}"/>
              </a:ext>
            </a:extLst>
          </p:cNvPr>
          <p:cNvSpPr txBox="1"/>
          <p:nvPr/>
        </p:nvSpPr>
        <p:spPr>
          <a:xfrm>
            <a:off x="-1057275" y="6550223"/>
            <a:ext cx="13249275" cy="307777"/>
          </a:xfrm>
          <a:prstGeom prst="rect">
            <a:avLst/>
          </a:prstGeom>
          <a:noFill/>
        </p:spPr>
        <p:txBody>
          <a:bodyPr wrap="square" rtlCol="1">
            <a:spAutoFit/>
          </a:bodyPr>
          <a:lstStyle/>
          <a:p>
            <a:pPr algn="r" rtl="1"/>
            <a:r>
              <a:rPr lang="he-IL" sz="1400" dirty="0"/>
              <a:t>© כל הזכויות שמורות לרו"ח ליאם חג'ג' (חג'ג' ויצמן ושות', רואי חשבון ויועצים)</a:t>
            </a:r>
          </a:p>
        </p:txBody>
      </p:sp>
      <p:sp>
        <p:nvSpPr>
          <p:cNvPr id="8" name="TextBox 3">
            <a:extLst>
              <a:ext uri="{FF2B5EF4-FFF2-40B4-BE49-F238E27FC236}">
                <a16:creationId xmlns:a16="http://schemas.microsoft.com/office/drawing/2014/main" id="{DEE237D2-2C75-4947-B39E-EE4C8A9ED854}"/>
              </a:ext>
            </a:extLst>
          </p:cNvPr>
          <p:cNvSpPr txBox="1"/>
          <p:nvPr/>
        </p:nvSpPr>
        <p:spPr>
          <a:xfrm>
            <a:off x="404949" y="2681494"/>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הזנת החומרים למערכת, תוך מתן דגש על סוגי תנועה (האם ההוצאה היא הוצאה עם מע"מ / ללא מע"מ / עם מע"מ חלקי)</a:t>
            </a:r>
          </a:p>
        </p:txBody>
      </p:sp>
      <p:sp>
        <p:nvSpPr>
          <p:cNvPr id="9" name="TextBox 3">
            <a:extLst>
              <a:ext uri="{FF2B5EF4-FFF2-40B4-BE49-F238E27FC236}">
                <a16:creationId xmlns:a16="http://schemas.microsoft.com/office/drawing/2014/main" id="{90A0F77F-ABF8-4DD8-8997-3CEB284E5B5B}"/>
              </a:ext>
            </a:extLst>
          </p:cNvPr>
          <p:cNvSpPr txBox="1"/>
          <p:nvPr/>
        </p:nvSpPr>
        <p:spPr>
          <a:xfrm>
            <a:off x="404949" y="3847748"/>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בכל הוצאה שתוקלד ייבדק אישור ניכוי במקור לספק. לספקים אשר נוכה במקור, ידווח הסכום בטופס 102 (נדון בהמשך)</a:t>
            </a:r>
          </a:p>
        </p:txBody>
      </p:sp>
      <p:sp>
        <p:nvSpPr>
          <p:cNvPr id="10" name="TextBox 3">
            <a:extLst>
              <a:ext uri="{FF2B5EF4-FFF2-40B4-BE49-F238E27FC236}">
                <a16:creationId xmlns:a16="http://schemas.microsoft.com/office/drawing/2014/main" id="{49CBC6FE-3BBB-4367-9FC7-A92D0D56F028}"/>
              </a:ext>
            </a:extLst>
          </p:cNvPr>
          <p:cNvSpPr txBox="1"/>
          <p:nvPr/>
        </p:nvSpPr>
        <p:spPr>
          <a:xfrm>
            <a:off x="404949" y="4906915"/>
            <a:ext cx="10909338" cy="954107"/>
          </a:xfrm>
          <a:prstGeom prst="rect">
            <a:avLst/>
          </a:prstGeom>
          <a:noFill/>
        </p:spPr>
        <p:txBody>
          <a:bodyPr wrap="square" rtlCol="1">
            <a:spAutoFit/>
          </a:bodyPr>
          <a:lstStyle/>
          <a:p>
            <a:pPr marL="342900" indent="-342900" algn="r" rtl="1">
              <a:buFont typeface="Arial" panose="020B0604020202020204" pitchFamily="34" charset="0"/>
              <a:buChar char="•"/>
            </a:pPr>
            <a:r>
              <a:rPr lang="he-IL" sz="2800" dirty="0"/>
              <a:t>בכל הכנסה שתוקלד ייבדק האם נוכו סכומים במקור ע"י לקוחות. הסכומים שנוכו יקוזזו מתשלומי המקדמות למס הכנסה (נדון בהמשך)</a:t>
            </a:r>
          </a:p>
        </p:txBody>
      </p:sp>
    </p:spTree>
    <p:extLst>
      <p:ext uri="{BB962C8B-B14F-4D97-AF65-F5344CB8AC3E}">
        <p14:creationId xmlns:p14="http://schemas.microsoft.com/office/powerpoint/2010/main" val="130413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יונים - חדר ישיבות">
  <a:themeElements>
    <a:clrScheme name="יונים - חדר ישיבות">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יונים - חדר ישיבות">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יונים - חדר ישיבות">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1921</TotalTime>
  <Words>3250</Words>
  <Application>Microsoft Office PowerPoint</Application>
  <PresentationFormat>מסך רחב</PresentationFormat>
  <Paragraphs>286</Paragraphs>
  <Slides>35</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35</vt:i4>
      </vt:variant>
    </vt:vector>
  </HeadingPairs>
  <TitlesOfParts>
    <vt:vector size="39" baseType="lpstr">
      <vt:lpstr>Arial</vt:lpstr>
      <vt:lpstr>Century Gothic</vt:lpstr>
      <vt:lpstr>Wingdings 3</vt:lpstr>
      <vt:lpstr>יונים - חדר ישיבות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מאזן</dc:title>
  <dc:creator>שי לוי</dc:creator>
  <cp:lastModifiedBy>shiran wiseman kroitoro</cp:lastModifiedBy>
  <cp:revision>94</cp:revision>
  <dcterms:created xsi:type="dcterms:W3CDTF">2019-11-12T13:53:11Z</dcterms:created>
  <dcterms:modified xsi:type="dcterms:W3CDTF">2019-11-21T13:52:46Z</dcterms:modified>
</cp:coreProperties>
</file>