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90" r:id="rId1"/>
  </p:sldMasterIdLst>
  <p:sldIdLst>
    <p:sldId id="258" r:id="rId2"/>
    <p:sldId id="259" r:id="rId3"/>
    <p:sldId id="256" r:id="rId4"/>
    <p:sldId id="261" r:id="rId5"/>
    <p:sldId id="257" r:id="rId6"/>
    <p:sldId id="260" r:id="rId7"/>
    <p:sldId id="262" r:id="rId8"/>
    <p:sldId id="264" r:id="rId9"/>
    <p:sldId id="265" r:id="rId10"/>
    <p:sldId id="266" r:id="rId11"/>
    <p:sldId id="276" r:id="rId12"/>
    <p:sldId id="267" r:id="rId13"/>
    <p:sldId id="268" r:id="rId14"/>
    <p:sldId id="269" r:id="rId15"/>
    <p:sldId id="270" r:id="rId16"/>
    <p:sldId id="271" r:id="rId17"/>
    <p:sldId id="272" r:id="rId18"/>
    <p:sldId id="274" r:id="rId19"/>
    <p:sldId id="275" r:id="rId20"/>
    <p:sldId id="277" r:id="rId21"/>
    <p:sldId id="279" r:id="rId22"/>
    <p:sldId id="280" r:id="rId23"/>
    <p:sldId id="281" r:id="rId24"/>
    <p:sldId id="282" r:id="rId25"/>
    <p:sldId id="283" r:id="rId26"/>
    <p:sldId id="284" r:id="rId27"/>
    <p:sldId id="285" r:id="rId28"/>
    <p:sldId id="291" r:id="rId29"/>
    <p:sldId id="287" r:id="rId30"/>
    <p:sldId id="286" r:id="rId31"/>
    <p:sldId id="288" r:id="rId32"/>
    <p:sldId id="289" r:id="rId33"/>
    <p:sldId id="290" r:id="rId34"/>
    <p:sldId id="292" r:id="rId35"/>
    <p:sldId id="293" r:id="rId36"/>
    <p:sldId id="294" r:id="rId37"/>
    <p:sldId id="295" r:id="rId38"/>
    <p:sldId id="296" r:id="rId39"/>
    <p:sldId id="297" r:id="rId40"/>
    <p:sldId id="298"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D2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סגנון ביניים 2 - הדגשה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סגנון ביניים 2 - הדגשה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סגנון ביניים 2 - הדגשה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סגנון ביניים 2 - הדגשה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סגנון ביניים 4 - הדגשה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ללא סגנון, ללא רשת">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סגנון ערכת נושא 1 - הדגשה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סגנון ערכת נושא 1 - הדגשה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סגנון ערכת נושא 1 - הדגשה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varScale="1">
        <p:scale>
          <a:sx n="67" d="100"/>
          <a:sy n="67" d="100"/>
        </p:scale>
        <p:origin x="64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11/12/2019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4508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2706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575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ncho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45901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1996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06678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1447191" y="2824269"/>
            <a:ext cx="4645152" cy="2644457"/>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6412362" y="2821491"/>
            <a:ext cx="4645152" cy="2637371"/>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28563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9869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6047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smtClean="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2891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pPr/>
              <a:t>11/12/2019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7543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11/12/2019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404524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commons.wikimedia.org/wiki/Category:Magnifying_glass_on_book_icons"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99bitcoins.com/%D7%90%D7%99%D7%9A-%D7%9E%D7%A9%D7%99%D7%92%D7%99%D7%9D-%D7%A7%D7%95%D7%A0%D7%99%D7%9D-%D7%91%D7%99%D7%98%D7%A7%D7%95%D7%99%D7%9F-%D7%91%D7%99%D7%A9%D7%A8%D7%90%D7%9C-%D7%91%D7%A6%D7%95%D7%A8%D7%94/" TargetMode="Externa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pixabay.com/de/personen-silhouetten-menschen-885550/" TargetMode="External"/><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he.wikipedia.org/wiki/%D7%A8%D7%A9%D7%95%D7%AA_%D7%94%D7%9E%D7%A1%D7%99%D7%9D_%D7%91%D7%99%D7%A9%D7%A8%D7%90%D7%9C" TargetMode="External"/><Relationship Id="rId7" Type="http://schemas.openxmlformats.org/officeDocument/2006/relationships/hyperlink" Target="https://www.groundreport.com/five-tax-rules-fd-investor-know/" TargetMode="External"/><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9.jpg"/><Relationship Id="rId5" Type="http://schemas.openxmlformats.org/officeDocument/2006/relationships/hyperlink" Target="https://he.wikipedia.org/wiki/%D7%94%D7%9E%D7%95%D7%A1%D7%93_%D7%9C%D7%91%D7%99%D7%98%D7%95%D7%97_%D7%9C%D7%90%D7%95%D7%9E%D7%99" TargetMode="External"/><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he.wikipedia.org/wiki/%D7%97%D7%A9%D7%91%D7%95%D7%A0%D7%99%D7%99%D7%94" TargetMode="External"/><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editage.co.kr/insights/acknowledge-for-the-right-reasons"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hamichlol.org.il/%D7%9E%D7%90%D7%96%D7%9F"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3A45839-CAB7-4D9A-AA8E-F4A4984A7AC4}"/>
              </a:ext>
            </a:extLst>
          </p:cNvPr>
          <p:cNvSpPr txBox="1">
            <a:spLocks/>
          </p:cNvSpPr>
          <p:nvPr/>
        </p:nvSpPr>
        <p:spPr>
          <a:xfrm rot="19800547">
            <a:off x="3805054" y="2441697"/>
            <a:ext cx="4596902"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קליטת דפי אשראי</a:t>
            </a:r>
          </a:p>
        </p:txBody>
      </p:sp>
      <p:sp>
        <p:nvSpPr>
          <p:cNvPr id="3" name="כותרת 1">
            <a:extLst>
              <a:ext uri="{FF2B5EF4-FFF2-40B4-BE49-F238E27FC236}">
                <a16:creationId xmlns:a16="http://schemas.microsoft.com/office/drawing/2014/main" id="{7FF490C9-B0ED-49B3-A06D-8C183B65A457}"/>
              </a:ext>
            </a:extLst>
          </p:cNvPr>
          <p:cNvSpPr txBox="1">
            <a:spLocks/>
          </p:cNvSpPr>
          <p:nvPr/>
        </p:nvSpPr>
        <p:spPr>
          <a:xfrm>
            <a:off x="4866379" y="2441698"/>
            <a:ext cx="4596902"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קליטת דפי בנק</a:t>
            </a:r>
          </a:p>
        </p:txBody>
      </p:sp>
      <p:sp>
        <p:nvSpPr>
          <p:cNvPr id="4" name="כותרת 1">
            <a:extLst>
              <a:ext uri="{FF2B5EF4-FFF2-40B4-BE49-F238E27FC236}">
                <a16:creationId xmlns:a16="http://schemas.microsoft.com/office/drawing/2014/main" id="{2545F387-D3F2-4977-818F-8D4C196F7A46}"/>
              </a:ext>
            </a:extLst>
          </p:cNvPr>
          <p:cNvSpPr txBox="1">
            <a:spLocks/>
          </p:cNvSpPr>
          <p:nvPr/>
        </p:nvSpPr>
        <p:spPr>
          <a:xfrm rot="1579677">
            <a:off x="6869625" y="1597796"/>
            <a:ext cx="4596902"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הקלדת חשבוניות</a:t>
            </a:r>
          </a:p>
        </p:txBody>
      </p:sp>
      <p:sp>
        <p:nvSpPr>
          <p:cNvPr id="5" name="כותרת 1">
            <a:extLst>
              <a:ext uri="{FF2B5EF4-FFF2-40B4-BE49-F238E27FC236}">
                <a16:creationId xmlns:a16="http://schemas.microsoft.com/office/drawing/2014/main" id="{A3E94DE0-897B-4D43-81CF-CF8916B22FBE}"/>
              </a:ext>
            </a:extLst>
          </p:cNvPr>
          <p:cNvSpPr txBox="1">
            <a:spLocks/>
          </p:cNvSpPr>
          <p:nvPr/>
        </p:nvSpPr>
        <p:spPr>
          <a:xfrm rot="1221663">
            <a:off x="617712" y="1973903"/>
            <a:ext cx="4596902"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התאמת ספקים</a:t>
            </a:r>
          </a:p>
        </p:txBody>
      </p:sp>
      <p:sp>
        <p:nvSpPr>
          <p:cNvPr id="6" name="כותרת 1">
            <a:extLst>
              <a:ext uri="{FF2B5EF4-FFF2-40B4-BE49-F238E27FC236}">
                <a16:creationId xmlns:a16="http://schemas.microsoft.com/office/drawing/2014/main" id="{A2E6FC2F-41BC-425D-8E84-8151DECB4A2D}"/>
              </a:ext>
            </a:extLst>
          </p:cNvPr>
          <p:cNvSpPr txBox="1">
            <a:spLocks/>
          </p:cNvSpPr>
          <p:nvPr/>
        </p:nvSpPr>
        <p:spPr>
          <a:xfrm>
            <a:off x="2303444" y="3531524"/>
            <a:ext cx="4596902"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התאמת לקוחות</a:t>
            </a:r>
          </a:p>
        </p:txBody>
      </p:sp>
      <p:sp>
        <p:nvSpPr>
          <p:cNvPr id="7" name="כותרת 1">
            <a:extLst>
              <a:ext uri="{FF2B5EF4-FFF2-40B4-BE49-F238E27FC236}">
                <a16:creationId xmlns:a16="http://schemas.microsoft.com/office/drawing/2014/main" id="{318031E6-9073-470A-A6A8-A2DC0B16E430}"/>
              </a:ext>
            </a:extLst>
          </p:cNvPr>
          <p:cNvSpPr txBox="1">
            <a:spLocks/>
          </p:cNvSpPr>
          <p:nvPr/>
        </p:nvSpPr>
        <p:spPr>
          <a:xfrm rot="20241306">
            <a:off x="6515100" y="4107473"/>
            <a:ext cx="4596902"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דיווח מע"מ</a:t>
            </a:r>
          </a:p>
        </p:txBody>
      </p:sp>
      <p:sp>
        <p:nvSpPr>
          <p:cNvPr id="8" name="כותרת 1">
            <a:extLst>
              <a:ext uri="{FF2B5EF4-FFF2-40B4-BE49-F238E27FC236}">
                <a16:creationId xmlns:a16="http://schemas.microsoft.com/office/drawing/2014/main" id="{9FF46D7B-B316-49A8-9A0F-FE2928A31ED6}"/>
              </a:ext>
            </a:extLst>
          </p:cNvPr>
          <p:cNvSpPr txBox="1">
            <a:spLocks/>
          </p:cNvSpPr>
          <p:nvPr/>
        </p:nvSpPr>
        <p:spPr>
          <a:xfrm>
            <a:off x="4216649" y="4222874"/>
            <a:ext cx="4596902"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דיווח מס הכנסה</a:t>
            </a:r>
          </a:p>
        </p:txBody>
      </p:sp>
      <p:sp>
        <p:nvSpPr>
          <p:cNvPr id="9" name="כותרת 1">
            <a:extLst>
              <a:ext uri="{FF2B5EF4-FFF2-40B4-BE49-F238E27FC236}">
                <a16:creationId xmlns:a16="http://schemas.microsoft.com/office/drawing/2014/main" id="{EBD5A7C9-E149-4D07-86C6-CF751A5DEB69}"/>
              </a:ext>
            </a:extLst>
          </p:cNvPr>
          <p:cNvSpPr txBox="1">
            <a:spLocks/>
          </p:cNvSpPr>
          <p:nvPr/>
        </p:nvSpPr>
        <p:spPr>
          <a:xfrm rot="19790459">
            <a:off x="1717831" y="5190913"/>
            <a:ext cx="4596902"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דיווח ביטוח לאומי</a:t>
            </a:r>
          </a:p>
        </p:txBody>
      </p:sp>
      <p:sp>
        <p:nvSpPr>
          <p:cNvPr id="10" name="כותרת 1">
            <a:extLst>
              <a:ext uri="{FF2B5EF4-FFF2-40B4-BE49-F238E27FC236}">
                <a16:creationId xmlns:a16="http://schemas.microsoft.com/office/drawing/2014/main" id="{F97A5BFB-00CB-4F54-97F4-26C40106FDF1}"/>
              </a:ext>
            </a:extLst>
          </p:cNvPr>
          <p:cNvSpPr txBox="1">
            <a:spLocks/>
          </p:cNvSpPr>
          <p:nvPr/>
        </p:nvSpPr>
        <p:spPr>
          <a:xfrm rot="2433609">
            <a:off x="-239385" y="2827546"/>
            <a:ext cx="4596902"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רישום פקודת משכורת</a:t>
            </a:r>
          </a:p>
        </p:txBody>
      </p:sp>
      <p:sp>
        <p:nvSpPr>
          <p:cNvPr id="11" name="כותרת 1">
            <a:extLst>
              <a:ext uri="{FF2B5EF4-FFF2-40B4-BE49-F238E27FC236}">
                <a16:creationId xmlns:a16="http://schemas.microsoft.com/office/drawing/2014/main" id="{0384E997-90E7-4D20-857D-E7116579A2D8}"/>
              </a:ext>
            </a:extLst>
          </p:cNvPr>
          <p:cNvSpPr txBox="1">
            <a:spLocks/>
          </p:cNvSpPr>
          <p:nvPr/>
        </p:nvSpPr>
        <p:spPr>
          <a:xfrm>
            <a:off x="904556" y="5148921"/>
            <a:ext cx="1511058"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ועוד.....</a:t>
            </a:r>
          </a:p>
        </p:txBody>
      </p:sp>
      <p:sp>
        <p:nvSpPr>
          <p:cNvPr id="12" name="כותרת 1">
            <a:extLst>
              <a:ext uri="{FF2B5EF4-FFF2-40B4-BE49-F238E27FC236}">
                <a16:creationId xmlns:a16="http://schemas.microsoft.com/office/drawing/2014/main" id="{4ABF83E5-FCBA-4BFC-A5B2-759C3CAF5924}"/>
              </a:ext>
            </a:extLst>
          </p:cNvPr>
          <p:cNvSpPr txBox="1">
            <a:spLocks/>
          </p:cNvSpPr>
          <p:nvPr/>
        </p:nvSpPr>
        <p:spPr>
          <a:xfrm>
            <a:off x="400051" y="164381"/>
            <a:ext cx="11095750" cy="777849"/>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sz="5400" b="1" i="1" dirty="0">
                <a:solidFill>
                  <a:schemeClr val="accent1"/>
                </a:solidFill>
                <a:effectLst>
                  <a:outerShdw blurRad="38100" dist="38100" dir="2700000" algn="tl">
                    <a:srgbClr val="000000">
                      <a:alpha val="43137"/>
                    </a:srgbClr>
                  </a:outerShdw>
                </a:effectLst>
                <a:cs typeface="+mn-cs"/>
              </a:rPr>
              <a:t>העבודה השוטפת של מנהלי החשבונות</a:t>
            </a:r>
          </a:p>
        </p:txBody>
      </p:sp>
      <p:sp>
        <p:nvSpPr>
          <p:cNvPr id="13" name="TextBox 12">
            <a:extLst>
              <a:ext uri="{FF2B5EF4-FFF2-40B4-BE49-F238E27FC236}">
                <a16:creationId xmlns:a16="http://schemas.microsoft.com/office/drawing/2014/main" id="{2333B897-17A1-420D-ACEB-79AB6B6E89EA}"/>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Tree>
    <p:extLst>
      <p:ext uri="{BB962C8B-B14F-4D97-AF65-F5344CB8AC3E}">
        <p14:creationId xmlns:p14="http://schemas.microsoft.com/office/powerpoint/2010/main" val="260534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down)">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80">
                                          <p:stCondLst>
                                            <p:cond delay="0"/>
                                          </p:stCondLst>
                                        </p:cTn>
                                        <p:tgtEl>
                                          <p:spTgt spid="5"/>
                                        </p:tgtEl>
                                      </p:cBhvr>
                                    </p:animEffect>
                                    <p:anim calcmode="lin" valueType="num">
                                      <p:cBhvr>
                                        <p:cTn id="3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5" dur="26">
                                          <p:stCondLst>
                                            <p:cond delay="650"/>
                                          </p:stCondLst>
                                        </p:cTn>
                                        <p:tgtEl>
                                          <p:spTgt spid="5"/>
                                        </p:tgtEl>
                                      </p:cBhvr>
                                      <p:to x="100000" y="60000"/>
                                    </p:animScale>
                                    <p:animScale>
                                      <p:cBhvr>
                                        <p:cTn id="36" dur="166" decel="50000">
                                          <p:stCondLst>
                                            <p:cond delay="676"/>
                                          </p:stCondLst>
                                        </p:cTn>
                                        <p:tgtEl>
                                          <p:spTgt spid="5"/>
                                        </p:tgtEl>
                                      </p:cBhvr>
                                      <p:to x="100000" y="100000"/>
                                    </p:animScale>
                                    <p:animScale>
                                      <p:cBhvr>
                                        <p:cTn id="37" dur="26">
                                          <p:stCondLst>
                                            <p:cond delay="1312"/>
                                          </p:stCondLst>
                                        </p:cTn>
                                        <p:tgtEl>
                                          <p:spTgt spid="5"/>
                                        </p:tgtEl>
                                      </p:cBhvr>
                                      <p:to x="100000" y="80000"/>
                                    </p:animScale>
                                    <p:animScale>
                                      <p:cBhvr>
                                        <p:cTn id="38" dur="166" decel="50000">
                                          <p:stCondLst>
                                            <p:cond delay="1338"/>
                                          </p:stCondLst>
                                        </p:cTn>
                                        <p:tgtEl>
                                          <p:spTgt spid="5"/>
                                        </p:tgtEl>
                                      </p:cBhvr>
                                      <p:to x="100000" y="100000"/>
                                    </p:animScale>
                                    <p:animScale>
                                      <p:cBhvr>
                                        <p:cTn id="39" dur="26">
                                          <p:stCondLst>
                                            <p:cond delay="1642"/>
                                          </p:stCondLst>
                                        </p:cTn>
                                        <p:tgtEl>
                                          <p:spTgt spid="5"/>
                                        </p:tgtEl>
                                      </p:cBhvr>
                                      <p:to x="100000" y="90000"/>
                                    </p:animScale>
                                    <p:animScale>
                                      <p:cBhvr>
                                        <p:cTn id="40" dur="166" decel="50000">
                                          <p:stCondLst>
                                            <p:cond delay="1668"/>
                                          </p:stCondLst>
                                        </p:cTn>
                                        <p:tgtEl>
                                          <p:spTgt spid="5"/>
                                        </p:tgtEl>
                                      </p:cBhvr>
                                      <p:to x="100000" y="100000"/>
                                    </p:animScale>
                                    <p:animScale>
                                      <p:cBhvr>
                                        <p:cTn id="41" dur="26">
                                          <p:stCondLst>
                                            <p:cond delay="1808"/>
                                          </p:stCondLst>
                                        </p:cTn>
                                        <p:tgtEl>
                                          <p:spTgt spid="5"/>
                                        </p:tgtEl>
                                      </p:cBhvr>
                                      <p:to x="100000" y="95000"/>
                                    </p:animScale>
                                    <p:animScale>
                                      <p:cBhvr>
                                        <p:cTn id="42" dur="166" decel="50000">
                                          <p:stCondLst>
                                            <p:cond delay="1834"/>
                                          </p:stCondLst>
                                        </p:cTn>
                                        <p:tgtEl>
                                          <p:spTgt spid="5"/>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down)">
                                      <p:cBhvr>
                                        <p:cTn id="47" dur="580">
                                          <p:stCondLst>
                                            <p:cond delay="0"/>
                                          </p:stCondLst>
                                        </p:cTn>
                                        <p:tgtEl>
                                          <p:spTgt spid="6"/>
                                        </p:tgtEl>
                                      </p:cBhvr>
                                    </p:animEffect>
                                    <p:anim calcmode="lin" valueType="num">
                                      <p:cBhvr>
                                        <p:cTn id="4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53" dur="26">
                                          <p:stCondLst>
                                            <p:cond delay="650"/>
                                          </p:stCondLst>
                                        </p:cTn>
                                        <p:tgtEl>
                                          <p:spTgt spid="6"/>
                                        </p:tgtEl>
                                      </p:cBhvr>
                                      <p:to x="100000" y="60000"/>
                                    </p:animScale>
                                    <p:animScale>
                                      <p:cBhvr>
                                        <p:cTn id="54" dur="166" decel="50000">
                                          <p:stCondLst>
                                            <p:cond delay="676"/>
                                          </p:stCondLst>
                                        </p:cTn>
                                        <p:tgtEl>
                                          <p:spTgt spid="6"/>
                                        </p:tgtEl>
                                      </p:cBhvr>
                                      <p:to x="100000" y="100000"/>
                                    </p:animScale>
                                    <p:animScale>
                                      <p:cBhvr>
                                        <p:cTn id="55" dur="26">
                                          <p:stCondLst>
                                            <p:cond delay="1312"/>
                                          </p:stCondLst>
                                        </p:cTn>
                                        <p:tgtEl>
                                          <p:spTgt spid="6"/>
                                        </p:tgtEl>
                                      </p:cBhvr>
                                      <p:to x="100000" y="80000"/>
                                    </p:animScale>
                                    <p:animScale>
                                      <p:cBhvr>
                                        <p:cTn id="56" dur="166" decel="50000">
                                          <p:stCondLst>
                                            <p:cond delay="1338"/>
                                          </p:stCondLst>
                                        </p:cTn>
                                        <p:tgtEl>
                                          <p:spTgt spid="6"/>
                                        </p:tgtEl>
                                      </p:cBhvr>
                                      <p:to x="100000" y="100000"/>
                                    </p:animScale>
                                    <p:animScale>
                                      <p:cBhvr>
                                        <p:cTn id="57" dur="26">
                                          <p:stCondLst>
                                            <p:cond delay="1642"/>
                                          </p:stCondLst>
                                        </p:cTn>
                                        <p:tgtEl>
                                          <p:spTgt spid="6"/>
                                        </p:tgtEl>
                                      </p:cBhvr>
                                      <p:to x="100000" y="90000"/>
                                    </p:animScale>
                                    <p:animScale>
                                      <p:cBhvr>
                                        <p:cTn id="58" dur="166" decel="50000">
                                          <p:stCondLst>
                                            <p:cond delay="1668"/>
                                          </p:stCondLst>
                                        </p:cTn>
                                        <p:tgtEl>
                                          <p:spTgt spid="6"/>
                                        </p:tgtEl>
                                      </p:cBhvr>
                                      <p:to x="100000" y="100000"/>
                                    </p:animScale>
                                    <p:animScale>
                                      <p:cBhvr>
                                        <p:cTn id="59" dur="26">
                                          <p:stCondLst>
                                            <p:cond delay="1808"/>
                                          </p:stCondLst>
                                        </p:cTn>
                                        <p:tgtEl>
                                          <p:spTgt spid="6"/>
                                        </p:tgtEl>
                                      </p:cBhvr>
                                      <p:to x="100000" y="95000"/>
                                    </p:animScale>
                                    <p:animScale>
                                      <p:cBhvr>
                                        <p:cTn id="60" dur="166" decel="50000">
                                          <p:stCondLst>
                                            <p:cond delay="1834"/>
                                          </p:stCondLst>
                                        </p:cTn>
                                        <p:tgtEl>
                                          <p:spTgt spid="6"/>
                                        </p:tgtEl>
                                      </p:cBhvr>
                                      <p:to x="100000" y="100000"/>
                                    </p:animScale>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animEffect transition="in" filter="fade">
                                      <p:cBhvr>
                                        <p:cTn id="65" dur="1000"/>
                                        <p:tgtEl>
                                          <p:spTgt spid="7"/>
                                        </p:tgtEl>
                                      </p:cBhvr>
                                    </p:animEffect>
                                    <p:anim calcmode="lin" valueType="num">
                                      <p:cBhvr>
                                        <p:cTn id="66" dur="1000" fill="hold"/>
                                        <p:tgtEl>
                                          <p:spTgt spid="7"/>
                                        </p:tgtEl>
                                        <p:attrNameLst>
                                          <p:attrName>ppt_x</p:attrName>
                                        </p:attrNameLst>
                                      </p:cBhvr>
                                      <p:tavLst>
                                        <p:tav tm="0">
                                          <p:val>
                                            <p:strVal val="#ppt_x"/>
                                          </p:val>
                                        </p:tav>
                                        <p:tav tm="100000">
                                          <p:val>
                                            <p:strVal val="#ppt_x"/>
                                          </p:val>
                                        </p:tav>
                                      </p:tavLst>
                                    </p:anim>
                                    <p:anim calcmode="lin" valueType="num">
                                      <p:cBhvr>
                                        <p:cTn id="6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8"/>
                                        </p:tgtEl>
                                        <p:attrNameLst>
                                          <p:attrName>style.visibility</p:attrName>
                                        </p:attrNameLst>
                                      </p:cBhvr>
                                      <p:to>
                                        <p:strVal val="visible"/>
                                      </p:to>
                                    </p:set>
                                    <p:animEffect transition="in" filter="barn(inVertical)">
                                      <p:cBhvr>
                                        <p:cTn id="72" dur="500"/>
                                        <p:tgtEl>
                                          <p:spTgt spid="8"/>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9"/>
                                        </p:tgtEl>
                                        <p:attrNameLst>
                                          <p:attrName>style.visibility</p:attrName>
                                        </p:attrNameLst>
                                      </p:cBhvr>
                                      <p:to>
                                        <p:strVal val="visible"/>
                                      </p:to>
                                    </p:set>
                                    <p:animEffect transition="in" filter="barn(inVertical)">
                                      <p:cBhvr>
                                        <p:cTn id="77" dur="500"/>
                                        <p:tgtEl>
                                          <p:spTgt spid="9"/>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10"/>
                                        </p:tgtEl>
                                        <p:attrNameLst>
                                          <p:attrName>style.visibility</p:attrName>
                                        </p:attrNameLst>
                                      </p:cBhvr>
                                      <p:to>
                                        <p:strVal val="visible"/>
                                      </p:to>
                                    </p:set>
                                    <p:anim calcmode="lin" valueType="num">
                                      <p:cBhvr additive="base">
                                        <p:cTn id="82" dur="500" fill="hold"/>
                                        <p:tgtEl>
                                          <p:spTgt spid="10"/>
                                        </p:tgtEl>
                                        <p:attrNameLst>
                                          <p:attrName>ppt_x</p:attrName>
                                        </p:attrNameLst>
                                      </p:cBhvr>
                                      <p:tavLst>
                                        <p:tav tm="0">
                                          <p:val>
                                            <p:strVal val="#ppt_x"/>
                                          </p:val>
                                        </p:tav>
                                        <p:tav tm="100000">
                                          <p:val>
                                            <p:strVal val="#ppt_x"/>
                                          </p:val>
                                        </p:tav>
                                      </p:tavLst>
                                    </p:anim>
                                    <p:anim calcmode="lin" valueType="num">
                                      <p:cBhvr additive="base">
                                        <p:cTn id="8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2924175" y="1135674"/>
            <a:ext cx="7181849"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נצלול כעת לעומק לבחינה של כל אחד מסעיפי המאזן</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pic>
        <p:nvPicPr>
          <p:cNvPr id="9" name="תמונה 8">
            <a:extLst>
              <a:ext uri="{FF2B5EF4-FFF2-40B4-BE49-F238E27FC236}">
                <a16:creationId xmlns:a16="http://schemas.microsoft.com/office/drawing/2014/main" id="{52D3DC8E-2003-420E-909C-575A7BBE74A7}"/>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rot="20791454">
            <a:off x="1228725" y="3390503"/>
            <a:ext cx="2114550" cy="2114550"/>
          </a:xfrm>
          <a:prstGeom prst="rect">
            <a:avLst/>
          </a:prstGeom>
        </p:spPr>
      </p:pic>
    </p:spTree>
    <p:extLst>
      <p:ext uri="{BB962C8B-B14F-4D97-AF65-F5344CB8AC3E}">
        <p14:creationId xmlns:p14="http://schemas.microsoft.com/office/powerpoint/2010/main" val="1220927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fltVal val="0"/>
                                          </p:val>
                                        </p:tav>
                                        <p:tav tm="100000">
                                          <p:val>
                                            <p:strVal val="#ppt_w"/>
                                          </p:val>
                                        </p:tav>
                                      </p:tavLst>
                                    </p:anim>
                                    <p:anim calcmode="lin" valueType="num">
                                      <p:cBhvr>
                                        <p:cTn id="14" dur="1000" fill="hold"/>
                                        <p:tgtEl>
                                          <p:spTgt spid="9"/>
                                        </p:tgtEl>
                                        <p:attrNameLst>
                                          <p:attrName>ppt_h</p:attrName>
                                        </p:attrNameLst>
                                      </p:cBhvr>
                                      <p:tavLst>
                                        <p:tav tm="0">
                                          <p:val>
                                            <p:fltVal val="0"/>
                                          </p:val>
                                        </p:tav>
                                        <p:tav tm="100000">
                                          <p:val>
                                            <p:strVal val="#ppt_h"/>
                                          </p:val>
                                        </p:tav>
                                      </p:tavLst>
                                    </p:anim>
                                    <p:anim calcmode="lin" valueType="num">
                                      <p:cBhvr>
                                        <p:cTn id="15" dur="1000" fill="hold"/>
                                        <p:tgtEl>
                                          <p:spTgt spid="9"/>
                                        </p:tgtEl>
                                        <p:attrNameLst>
                                          <p:attrName>style.rotation</p:attrName>
                                        </p:attrNameLst>
                                      </p:cBhvr>
                                      <p:tavLst>
                                        <p:tav tm="0">
                                          <p:val>
                                            <p:fltVal val="90"/>
                                          </p:val>
                                        </p:tav>
                                        <p:tav tm="100000">
                                          <p:val>
                                            <p:fltVal val="0"/>
                                          </p:val>
                                        </p:tav>
                                      </p:tavLst>
                                    </p:anim>
                                    <p:animEffect transition="in" filter="fade">
                                      <p:cBhvr>
                                        <p:cTn id="1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2924175" y="535599"/>
            <a:ext cx="7181849"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b="1" dirty="0">
                <a:solidFill>
                  <a:schemeClr val="accent1">
                    <a:lumMod val="60000"/>
                    <a:lumOff val="40000"/>
                  </a:schemeClr>
                </a:solidFill>
                <a:effectLst>
                  <a:outerShdw blurRad="38100" dist="38100" dir="2700000" algn="tl">
                    <a:srgbClr val="000000">
                      <a:alpha val="43137"/>
                    </a:srgbClr>
                  </a:outerShdw>
                </a:effectLst>
                <a:cs typeface="+mn-cs"/>
              </a:rPr>
              <a:t>צד החובה-</a:t>
            </a:r>
          </a:p>
          <a:p>
            <a:pPr algn="ctr"/>
            <a:r>
              <a:rPr lang="he-IL" sz="6600" b="1" dirty="0">
                <a:solidFill>
                  <a:schemeClr val="accent1">
                    <a:lumMod val="60000"/>
                    <a:lumOff val="40000"/>
                  </a:schemeClr>
                </a:solidFill>
                <a:effectLst>
                  <a:outerShdw blurRad="38100" dist="38100" dir="2700000" algn="tl">
                    <a:srgbClr val="000000">
                      <a:alpha val="43137"/>
                    </a:srgbClr>
                  </a:outerShdw>
                </a:effectLst>
                <a:cs typeface="+mn-cs"/>
              </a:rPr>
              <a:t>נכסים</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pic>
        <p:nvPicPr>
          <p:cNvPr id="4" name="תמונה 3">
            <a:extLst>
              <a:ext uri="{FF2B5EF4-FFF2-40B4-BE49-F238E27FC236}">
                <a16:creationId xmlns:a16="http://schemas.microsoft.com/office/drawing/2014/main" id="{E03283BB-046A-4C45-BC42-2720AAA1F7B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2993025"/>
            <a:ext cx="4921868" cy="3162300"/>
          </a:xfrm>
          <a:prstGeom prst="rect">
            <a:avLst/>
          </a:prstGeom>
        </p:spPr>
      </p:pic>
    </p:spTree>
    <p:extLst>
      <p:ext uri="{BB962C8B-B14F-4D97-AF65-F5344CB8AC3E}">
        <p14:creationId xmlns:p14="http://schemas.microsoft.com/office/powerpoint/2010/main" val="3425879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5438774" y="144545"/>
            <a:ext cx="22002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sz="6600" dirty="0">
                <a:effectLst>
                  <a:outerShdw blurRad="38100" dist="38100" dir="2700000" algn="tl">
                    <a:srgbClr val="000000">
                      <a:alpha val="43137"/>
                    </a:srgbClr>
                  </a:outerShdw>
                </a:effectLst>
                <a:cs typeface="+mn-cs"/>
              </a:rPr>
              <a:t>בנקים</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3" name="מלבן 2">
            <a:extLst>
              <a:ext uri="{FF2B5EF4-FFF2-40B4-BE49-F238E27FC236}">
                <a16:creationId xmlns:a16="http://schemas.microsoft.com/office/drawing/2014/main" id="{8FB5524E-16C3-4D08-90AF-2F48504DDE8C}"/>
              </a:ext>
            </a:extLst>
          </p:cNvPr>
          <p:cNvSpPr/>
          <p:nvPr/>
        </p:nvSpPr>
        <p:spPr>
          <a:xfrm>
            <a:off x="5568611" y="1449634"/>
            <a:ext cx="5993949" cy="405047"/>
          </a:xfrm>
          <a:prstGeom prst="rect">
            <a:avLst/>
          </a:prstGeom>
        </p:spPr>
        <p:txBody>
          <a:bodyPr wrap="non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אינדקסים- הכרת כל חשבונות הבנק הפעילים של העסק.</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8" name="מלבן 7">
            <a:extLst>
              <a:ext uri="{FF2B5EF4-FFF2-40B4-BE49-F238E27FC236}">
                <a16:creationId xmlns:a16="http://schemas.microsoft.com/office/drawing/2014/main" id="{764CE113-F0E4-4D6D-85EC-8308B2427BBE}"/>
              </a:ext>
            </a:extLst>
          </p:cNvPr>
          <p:cNvSpPr/>
          <p:nvPr/>
        </p:nvSpPr>
        <p:spPr>
          <a:xfrm>
            <a:off x="4371185" y="1936086"/>
            <a:ext cx="7191375" cy="405047"/>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בדיקה כי אין תנועות פתוחות בהתאמות חשבונות הבנקים השונים.</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9" name="מלבן 8">
            <a:extLst>
              <a:ext uri="{FF2B5EF4-FFF2-40B4-BE49-F238E27FC236}">
                <a16:creationId xmlns:a16="http://schemas.microsoft.com/office/drawing/2014/main" id="{B4B10EFB-C404-44E5-9BBA-FED256F5872A}"/>
              </a:ext>
            </a:extLst>
          </p:cNvPr>
          <p:cNvSpPr/>
          <p:nvPr/>
        </p:nvSpPr>
        <p:spPr>
          <a:xfrm>
            <a:off x="2294735" y="2462517"/>
            <a:ext cx="9267825" cy="734368"/>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המחאות דחויות (שעתידות להיפרע לאחר תאריך המאזן)- להעביר את לחשבון המחאות לפירעון. לחשבון זה יועברו כל ההמחאות שייפרעו לאחר תאריך המאזן, עד לאיפוסו המלא.</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0" name="מלבן 9">
            <a:extLst>
              <a:ext uri="{FF2B5EF4-FFF2-40B4-BE49-F238E27FC236}">
                <a16:creationId xmlns:a16="http://schemas.microsoft.com/office/drawing/2014/main" id="{6461521C-677D-418A-8BF8-B7E933BE609A}"/>
              </a:ext>
            </a:extLst>
          </p:cNvPr>
          <p:cNvSpPr/>
          <p:nvPr/>
        </p:nvSpPr>
        <p:spPr>
          <a:xfrm>
            <a:off x="2028035" y="3235969"/>
            <a:ext cx="9534525" cy="1063689"/>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המחאות דחויות שנתקבלו מלקוחות (שעתידות להיפרע לאחר תאריך המאזן)- להעביר את ההמחאות לחשבון שיקים לקבל (או שיקים לגביה, במידה והופקדו בבנק לפירעון עתידי). לחשבון זה יועברו כל השיקים שייפרעו לאחר תאריך המאזן, עד לאיפוסו המלא.</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1" name="מלבן 10">
            <a:extLst>
              <a:ext uri="{FF2B5EF4-FFF2-40B4-BE49-F238E27FC236}">
                <a16:creationId xmlns:a16="http://schemas.microsoft.com/office/drawing/2014/main" id="{909269CE-43BC-4ACF-AD4D-D31C6E6BCC36}"/>
              </a:ext>
            </a:extLst>
          </p:cNvPr>
          <p:cNvSpPr/>
          <p:nvPr/>
        </p:nvSpPr>
        <p:spPr>
          <a:xfrm>
            <a:off x="1008861" y="4322554"/>
            <a:ext cx="10553699" cy="734368"/>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לאחר "ניקוי" כל התנועות הפתוחות בבנקים, יש לבחון התאמה מלאה בין היתרה בספרים לבין היתרה כפי שמופיעה באישורי היתרות בבנקים. </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3" name="מלבן 12">
            <a:extLst>
              <a:ext uri="{FF2B5EF4-FFF2-40B4-BE49-F238E27FC236}">
                <a16:creationId xmlns:a16="http://schemas.microsoft.com/office/drawing/2014/main" id="{CC0AA131-2D2E-483B-9EC9-37FFE5F1C3A3}"/>
              </a:ext>
            </a:extLst>
          </p:cNvPr>
          <p:cNvSpPr/>
          <p:nvPr/>
        </p:nvSpPr>
        <p:spPr>
          <a:xfrm>
            <a:off x="1790700" y="5112776"/>
            <a:ext cx="9771860" cy="734368"/>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חשבונות מט"ח: העמדת היתרה בהתאם לערך השקלי (שערוך ע"י רישום הוצאות בגין הפרשי שער).</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6954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P spid="9" grpId="0"/>
      <p:bldP spid="10" grpId="0"/>
      <p:bldP spid="11"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0049" y="144545"/>
            <a:ext cx="1128712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פיקדונות והשקעות בנירות ערך</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3" name="מלבן 2">
            <a:extLst>
              <a:ext uri="{FF2B5EF4-FFF2-40B4-BE49-F238E27FC236}">
                <a16:creationId xmlns:a16="http://schemas.microsoft.com/office/drawing/2014/main" id="{8FB5524E-16C3-4D08-90AF-2F48504DDE8C}"/>
              </a:ext>
            </a:extLst>
          </p:cNvPr>
          <p:cNvSpPr/>
          <p:nvPr/>
        </p:nvSpPr>
        <p:spPr>
          <a:xfrm>
            <a:off x="3213632" y="1533881"/>
            <a:ext cx="6396303" cy="467629"/>
          </a:xfrm>
          <a:prstGeom prst="rect">
            <a:avLst/>
          </a:prstGeom>
        </p:spPr>
        <p:txBody>
          <a:bodyPr wrap="none">
            <a:spAutoFit/>
          </a:bodyPr>
          <a:lstStyle/>
          <a:p>
            <a:pPr lvl="0" algn="r" rtl="1">
              <a:lnSpc>
                <a:spcPct val="107000"/>
              </a:lnSpc>
              <a:spcAft>
                <a:spcPts val="800"/>
              </a:spcAft>
            </a:pPr>
            <a:r>
              <a:rPr lang="he-IL" sz="2400" dirty="0">
                <a:latin typeface="Calibri" panose="020F0502020204030204" pitchFamily="34" charset="0"/>
                <a:ea typeface="Calibri" panose="020F0502020204030204" pitchFamily="34" charset="0"/>
              </a:rPr>
              <a:t>בדיקת התאמת אישור היתרה מהבנק ליתרה בספרים</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10" name="מלבן 9">
            <a:extLst>
              <a:ext uri="{FF2B5EF4-FFF2-40B4-BE49-F238E27FC236}">
                <a16:creationId xmlns:a16="http://schemas.microsoft.com/office/drawing/2014/main" id="{6461521C-677D-418A-8BF8-B7E933BE609A}"/>
              </a:ext>
            </a:extLst>
          </p:cNvPr>
          <p:cNvSpPr/>
          <p:nvPr/>
        </p:nvSpPr>
        <p:spPr>
          <a:xfrm>
            <a:off x="1171576" y="4767425"/>
            <a:ext cx="5741960" cy="1393010"/>
          </a:xfrm>
          <a:prstGeom prst="rect">
            <a:avLst/>
          </a:prstGeom>
        </p:spPr>
        <p:txBody>
          <a:bodyPr wrap="square">
            <a:spAutoFit/>
          </a:bodyPr>
          <a:lstStyle/>
          <a:p>
            <a:pPr lvl="0" algn="ctr" rtl="1">
              <a:lnSpc>
                <a:spcPct val="107000"/>
              </a:lnSpc>
              <a:spcAft>
                <a:spcPts val="800"/>
              </a:spcAft>
            </a:pPr>
            <a:r>
              <a:rPr lang="he-IL" sz="2000" dirty="0">
                <a:latin typeface="Calibri" panose="020F0502020204030204" pitchFamily="34" charset="0"/>
                <a:ea typeface="Calibri" panose="020F0502020204030204" pitchFamily="34" charset="0"/>
              </a:rPr>
              <a:t>יש לבדוק כי הפיקדונות שוערכו והם עומדים על היתרה המשוערכת באישור היתרה. אם לא נרשם השערוך, יש לרשום אותו כנגד הכנסות מריבית על פיקדונות, או הוצאות במקרה של קיטון ביתרת הפיקדון.</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3" name="מלבן 12">
            <a:extLst>
              <a:ext uri="{FF2B5EF4-FFF2-40B4-BE49-F238E27FC236}">
                <a16:creationId xmlns:a16="http://schemas.microsoft.com/office/drawing/2014/main" id="{CC0AA131-2D2E-483B-9EC9-37FFE5F1C3A3}"/>
              </a:ext>
            </a:extLst>
          </p:cNvPr>
          <p:cNvSpPr/>
          <p:nvPr/>
        </p:nvSpPr>
        <p:spPr>
          <a:xfrm>
            <a:off x="7038973" y="3096305"/>
            <a:ext cx="3380585"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האישור תואם ליתרה בספרים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חץ: למטה 3">
            <a:extLst>
              <a:ext uri="{FF2B5EF4-FFF2-40B4-BE49-F238E27FC236}">
                <a16:creationId xmlns:a16="http://schemas.microsoft.com/office/drawing/2014/main" id="{6A104890-4F4D-45E2-8853-5A047DF757A9}"/>
              </a:ext>
            </a:extLst>
          </p:cNvPr>
          <p:cNvSpPr/>
          <p:nvPr/>
        </p:nvSpPr>
        <p:spPr>
          <a:xfrm rot="18789144">
            <a:off x="8410575" y="2123325"/>
            <a:ext cx="342900" cy="962025"/>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חץ: למטה 11">
            <a:extLst>
              <a:ext uri="{FF2B5EF4-FFF2-40B4-BE49-F238E27FC236}">
                <a16:creationId xmlns:a16="http://schemas.microsoft.com/office/drawing/2014/main" id="{DAC2113B-978B-4115-94FE-C135B23AA418}"/>
              </a:ext>
            </a:extLst>
          </p:cNvPr>
          <p:cNvSpPr/>
          <p:nvPr/>
        </p:nvSpPr>
        <p:spPr>
          <a:xfrm rot="2348457">
            <a:off x="4745852" y="2113207"/>
            <a:ext cx="342900" cy="962025"/>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חץ: למטה 13">
            <a:extLst>
              <a:ext uri="{FF2B5EF4-FFF2-40B4-BE49-F238E27FC236}">
                <a16:creationId xmlns:a16="http://schemas.microsoft.com/office/drawing/2014/main" id="{069CCD29-0B37-4F22-A745-CFC4E7B10307}"/>
              </a:ext>
            </a:extLst>
          </p:cNvPr>
          <p:cNvSpPr/>
          <p:nvPr/>
        </p:nvSpPr>
        <p:spPr>
          <a:xfrm>
            <a:off x="8729266" y="3661134"/>
            <a:ext cx="342900" cy="962025"/>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a:extLst>
              <a:ext uri="{FF2B5EF4-FFF2-40B4-BE49-F238E27FC236}">
                <a16:creationId xmlns:a16="http://schemas.microsoft.com/office/drawing/2014/main" id="{42E4C287-0CF0-4576-B256-2B90D1C40A71}"/>
              </a:ext>
            </a:extLst>
          </p:cNvPr>
          <p:cNvSpPr/>
          <p:nvPr/>
        </p:nvSpPr>
        <p:spPr>
          <a:xfrm>
            <a:off x="7210423" y="4782941"/>
            <a:ext cx="3380585"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ניתן לעבור לבדיקת הסעיף הבא</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6" name="מלבן 15">
            <a:extLst>
              <a:ext uri="{FF2B5EF4-FFF2-40B4-BE49-F238E27FC236}">
                <a16:creationId xmlns:a16="http://schemas.microsoft.com/office/drawing/2014/main" id="{2144FD24-BE0A-4A8B-956A-29F3452866C1}"/>
              </a:ext>
            </a:extLst>
          </p:cNvPr>
          <p:cNvSpPr/>
          <p:nvPr/>
        </p:nvSpPr>
        <p:spPr>
          <a:xfrm>
            <a:off x="2546915" y="3093103"/>
            <a:ext cx="3718606"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האישור </a:t>
            </a:r>
            <a:r>
              <a:rPr lang="he-IL" sz="2000" b="1" dirty="0">
                <a:latin typeface="Calibri" panose="020F0502020204030204" pitchFamily="34" charset="0"/>
                <a:ea typeface="Calibri" panose="020F0502020204030204" pitchFamily="34" charset="0"/>
              </a:rPr>
              <a:t>אינו </a:t>
            </a:r>
            <a:r>
              <a:rPr lang="he-IL" sz="2000" dirty="0">
                <a:latin typeface="Calibri" panose="020F0502020204030204" pitchFamily="34" charset="0"/>
                <a:ea typeface="Calibri" panose="020F0502020204030204" pitchFamily="34" charset="0"/>
              </a:rPr>
              <a:t>תואם ליתרה בספרים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7" name="חץ: למטה 16">
            <a:extLst>
              <a:ext uri="{FF2B5EF4-FFF2-40B4-BE49-F238E27FC236}">
                <a16:creationId xmlns:a16="http://schemas.microsoft.com/office/drawing/2014/main" id="{67CAF5AF-9843-48C8-9B79-9F9CF93AD4FD}"/>
              </a:ext>
            </a:extLst>
          </p:cNvPr>
          <p:cNvSpPr/>
          <p:nvPr/>
        </p:nvSpPr>
        <p:spPr>
          <a:xfrm>
            <a:off x="4335804" y="3661134"/>
            <a:ext cx="342900" cy="962025"/>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Tree>
    <p:extLst>
      <p:ext uri="{BB962C8B-B14F-4D97-AF65-F5344CB8AC3E}">
        <p14:creationId xmlns:p14="http://schemas.microsoft.com/office/powerpoint/2010/main" val="228676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0" grpId="0"/>
      <p:bldP spid="13" grpId="0"/>
      <p:bldP spid="4" grpId="0" animBg="1"/>
      <p:bldP spid="12" grpId="0" animBg="1"/>
      <p:bldP spid="14" grpId="0" animBg="1"/>
      <p:bldP spid="15" grpId="0"/>
      <p:bldP spid="16" grpId="0"/>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0049" y="144545"/>
            <a:ext cx="1128712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קופת שיקים</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3" name="מלבן 2">
            <a:extLst>
              <a:ext uri="{FF2B5EF4-FFF2-40B4-BE49-F238E27FC236}">
                <a16:creationId xmlns:a16="http://schemas.microsoft.com/office/drawing/2014/main" id="{8FB5524E-16C3-4D08-90AF-2F48504DDE8C}"/>
              </a:ext>
            </a:extLst>
          </p:cNvPr>
          <p:cNvSpPr/>
          <p:nvPr/>
        </p:nvSpPr>
        <p:spPr>
          <a:xfrm>
            <a:off x="2871656" y="1571831"/>
            <a:ext cx="6957354" cy="467629"/>
          </a:xfrm>
          <a:prstGeom prst="rect">
            <a:avLst/>
          </a:prstGeom>
        </p:spPr>
        <p:txBody>
          <a:bodyPr wrap="none">
            <a:spAutoFit/>
          </a:bodyPr>
          <a:lstStyle/>
          <a:p>
            <a:pPr lvl="0" algn="r" rtl="1">
              <a:lnSpc>
                <a:spcPct val="107000"/>
              </a:lnSpc>
              <a:spcAft>
                <a:spcPts val="800"/>
              </a:spcAft>
            </a:pPr>
            <a:r>
              <a:rPr lang="he-IL" sz="2400" dirty="0">
                <a:latin typeface="Calibri" panose="020F0502020204030204" pitchFamily="34" charset="0"/>
                <a:ea typeface="Calibri" panose="020F0502020204030204" pitchFamily="34" charset="0"/>
              </a:rPr>
              <a:t>בדיקת התאמת הספירה בקופת השיקים ליתרה בספרים</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10" name="מלבן 9">
            <a:extLst>
              <a:ext uri="{FF2B5EF4-FFF2-40B4-BE49-F238E27FC236}">
                <a16:creationId xmlns:a16="http://schemas.microsoft.com/office/drawing/2014/main" id="{6461521C-677D-418A-8BF8-B7E933BE609A}"/>
              </a:ext>
            </a:extLst>
          </p:cNvPr>
          <p:cNvSpPr/>
          <p:nvPr/>
        </p:nvSpPr>
        <p:spPr>
          <a:xfrm>
            <a:off x="1171576" y="4767425"/>
            <a:ext cx="5741960" cy="1063689"/>
          </a:xfrm>
          <a:prstGeom prst="rect">
            <a:avLst/>
          </a:prstGeom>
        </p:spPr>
        <p:txBody>
          <a:bodyPr wrap="square">
            <a:spAutoFit/>
          </a:bodyPr>
          <a:lstStyle/>
          <a:p>
            <a:pPr lvl="0" algn="ctr" rtl="1">
              <a:lnSpc>
                <a:spcPct val="107000"/>
              </a:lnSpc>
              <a:spcAft>
                <a:spcPts val="800"/>
              </a:spcAft>
            </a:pPr>
            <a:r>
              <a:rPr lang="he-IL" sz="2000" dirty="0">
                <a:latin typeface="Calibri" panose="020F0502020204030204" pitchFamily="34" charset="0"/>
                <a:ea typeface="Calibri" panose="020F0502020204030204" pitchFamily="34" charset="0"/>
              </a:rPr>
              <a:t>יש לאתר את המקור לאי ההתאמה (שיקים שנרשמו באופן כפול, שיקים שהועברו לגביה אך לא קיבלו ביטוי בהנהלת החשבונות וכד')</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3" name="מלבן 12">
            <a:extLst>
              <a:ext uri="{FF2B5EF4-FFF2-40B4-BE49-F238E27FC236}">
                <a16:creationId xmlns:a16="http://schemas.microsoft.com/office/drawing/2014/main" id="{CC0AA131-2D2E-483B-9EC9-37FFE5F1C3A3}"/>
              </a:ext>
            </a:extLst>
          </p:cNvPr>
          <p:cNvSpPr/>
          <p:nvPr/>
        </p:nvSpPr>
        <p:spPr>
          <a:xfrm>
            <a:off x="7210422" y="3157244"/>
            <a:ext cx="3380585"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הספירה תואמת ליתרה בספרים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חץ: למטה 3">
            <a:extLst>
              <a:ext uri="{FF2B5EF4-FFF2-40B4-BE49-F238E27FC236}">
                <a16:creationId xmlns:a16="http://schemas.microsoft.com/office/drawing/2014/main" id="{6A104890-4F4D-45E2-8853-5A047DF757A9}"/>
              </a:ext>
            </a:extLst>
          </p:cNvPr>
          <p:cNvSpPr/>
          <p:nvPr/>
        </p:nvSpPr>
        <p:spPr>
          <a:xfrm rot="18789144">
            <a:off x="8410575" y="2123325"/>
            <a:ext cx="342900" cy="962025"/>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חץ: למטה 11">
            <a:extLst>
              <a:ext uri="{FF2B5EF4-FFF2-40B4-BE49-F238E27FC236}">
                <a16:creationId xmlns:a16="http://schemas.microsoft.com/office/drawing/2014/main" id="{DAC2113B-978B-4115-94FE-C135B23AA418}"/>
              </a:ext>
            </a:extLst>
          </p:cNvPr>
          <p:cNvSpPr/>
          <p:nvPr/>
        </p:nvSpPr>
        <p:spPr>
          <a:xfrm rot="2674353">
            <a:off x="4745852" y="2113207"/>
            <a:ext cx="342900" cy="962025"/>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חץ: למטה 13">
            <a:extLst>
              <a:ext uri="{FF2B5EF4-FFF2-40B4-BE49-F238E27FC236}">
                <a16:creationId xmlns:a16="http://schemas.microsoft.com/office/drawing/2014/main" id="{069CCD29-0B37-4F22-A745-CFC4E7B10307}"/>
              </a:ext>
            </a:extLst>
          </p:cNvPr>
          <p:cNvSpPr/>
          <p:nvPr/>
        </p:nvSpPr>
        <p:spPr>
          <a:xfrm>
            <a:off x="8729266" y="3661134"/>
            <a:ext cx="342900" cy="962025"/>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a:extLst>
              <a:ext uri="{FF2B5EF4-FFF2-40B4-BE49-F238E27FC236}">
                <a16:creationId xmlns:a16="http://schemas.microsoft.com/office/drawing/2014/main" id="{42E4C287-0CF0-4576-B256-2B90D1C40A71}"/>
              </a:ext>
            </a:extLst>
          </p:cNvPr>
          <p:cNvSpPr/>
          <p:nvPr/>
        </p:nvSpPr>
        <p:spPr>
          <a:xfrm>
            <a:off x="7210423" y="4782941"/>
            <a:ext cx="3380585"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ניתן לעבור לבדיקת הסעיף הבא</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6" name="מלבן 15">
            <a:extLst>
              <a:ext uri="{FF2B5EF4-FFF2-40B4-BE49-F238E27FC236}">
                <a16:creationId xmlns:a16="http://schemas.microsoft.com/office/drawing/2014/main" id="{2144FD24-BE0A-4A8B-956A-29F3452866C1}"/>
              </a:ext>
            </a:extLst>
          </p:cNvPr>
          <p:cNvSpPr/>
          <p:nvPr/>
        </p:nvSpPr>
        <p:spPr>
          <a:xfrm>
            <a:off x="2525408" y="3156644"/>
            <a:ext cx="3841149"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הספירה </a:t>
            </a:r>
            <a:r>
              <a:rPr lang="he-IL" sz="2000" b="1" dirty="0">
                <a:latin typeface="Calibri" panose="020F0502020204030204" pitchFamily="34" charset="0"/>
                <a:ea typeface="Calibri" panose="020F0502020204030204" pitchFamily="34" charset="0"/>
              </a:rPr>
              <a:t>אינה </a:t>
            </a:r>
            <a:r>
              <a:rPr lang="he-IL" sz="2000" dirty="0">
                <a:latin typeface="Calibri" panose="020F0502020204030204" pitchFamily="34" charset="0"/>
                <a:ea typeface="Calibri" panose="020F0502020204030204" pitchFamily="34" charset="0"/>
              </a:rPr>
              <a:t>תואמת ליתרה בספרים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7" name="חץ: למטה 16">
            <a:extLst>
              <a:ext uri="{FF2B5EF4-FFF2-40B4-BE49-F238E27FC236}">
                <a16:creationId xmlns:a16="http://schemas.microsoft.com/office/drawing/2014/main" id="{67CAF5AF-9843-48C8-9B79-9F9CF93AD4FD}"/>
              </a:ext>
            </a:extLst>
          </p:cNvPr>
          <p:cNvSpPr/>
          <p:nvPr/>
        </p:nvSpPr>
        <p:spPr>
          <a:xfrm>
            <a:off x="4335804" y="3661134"/>
            <a:ext cx="342900" cy="962025"/>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730195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0" grpId="0"/>
      <p:bldP spid="13" grpId="0"/>
      <p:bldP spid="4" grpId="0" animBg="1"/>
      <p:bldP spid="12" grpId="0" animBg="1"/>
      <p:bldP spid="14" grpId="0" animBg="1"/>
      <p:bldP spid="15" grpId="0"/>
      <p:bldP spid="16" grpId="0"/>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0049" y="144545"/>
            <a:ext cx="1128712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קופת מזומן</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3" name="מלבן 2">
            <a:extLst>
              <a:ext uri="{FF2B5EF4-FFF2-40B4-BE49-F238E27FC236}">
                <a16:creationId xmlns:a16="http://schemas.microsoft.com/office/drawing/2014/main" id="{8FB5524E-16C3-4D08-90AF-2F48504DDE8C}"/>
              </a:ext>
            </a:extLst>
          </p:cNvPr>
          <p:cNvSpPr/>
          <p:nvPr/>
        </p:nvSpPr>
        <p:spPr>
          <a:xfrm>
            <a:off x="2660061" y="1571831"/>
            <a:ext cx="7168949" cy="467629"/>
          </a:xfrm>
          <a:prstGeom prst="rect">
            <a:avLst/>
          </a:prstGeom>
        </p:spPr>
        <p:txBody>
          <a:bodyPr wrap="none">
            <a:spAutoFit/>
          </a:bodyPr>
          <a:lstStyle/>
          <a:p>
            <a:pPr lvl="0" algn="r" rtl="1">
              <a:lnSpc>
                <a:spcPct val="107000"/>
              </a:lnSpc>
              <a:spcAft>
                <a:spcPts val="800"/>
              </a:spcAft>
            </a:pPr>
            <a:r>
              <a:rPr lang="he-IL" sz="2400" dirty="0">
                <a:latin typeface="Calibri" panose="020F0502020204030204" pitchFamily="34" charset="0"/>
                <a:ea typeface="Calibri" panose="020F0502020204030204" pitchFamily="34" charset="0"/>
              </a:rPr>
              <a:t>בדיקת התאמת הספירה בקופת המזומנים ליתרה בספרים</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10" name="מלבן 9">
            <a:extLst>
              <a:ext uri="{FF2B5EF4-FFF2-40B4-BE49-F238E27FC236}">
                <a16:creationId xmlns:a16="http://schemas.microsoft.com/office/drawing/2014/main" id="{6461521C-677D-418A-8BF8-B7E933BE609A}"/>
              </a:ext>
            </a:extLst>
          </p:cNvPr>
          <p:cNvSpPr/>
          <p:nvPr/>
        </p:nvSpPr>
        <p:spPr>
          <a:xfrm>
            <a:off x="1171576" y="4767425"/>
            <a:ext cx="5741960" cy="1063689"/>
          </a:xfrm>
          <a:prstGeom prst="rect">
            <a:avLst/>
          </a:prstGeom>
        </p:spPr>
        <p:txBody>
          <a:bodyPr wrap="square">
            <a:spAutoFit/>
          </a:bodyPr>
          <a:lstStyle/>
          <a:p>
            <a:pPr lvl="0" algn="ctr" rtl="1">
              <a:lnSpc>
                <a:spcPct val="107000"/>
              </a:lnSpc>
              <a:spcAft>
                <a:spcPts val="800"/>
              </a:spcAft>
            </a:pPr>
            <a:r>
              <a:rPr lang="he-IL" sz="2000" dirty="0">
                <a:latin typeface="Calibri" panose="020F0502020204030204" pitchFamily="34" charset="0"/>
                <a:ea typeface="Calibri" panose="020F0502020204030204" pitchFamily="34" charset="0"/>
              </a:rPr>
              <a:t>יש לאתר את המקור לאי ההתאמה (כספים שהופקדו לחשבון הבנק ביום האחרון של השנה, בעוד הפעולה נרשמה בבנק ביום העסקים הבא וכד')</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3" name="מלבן 12">
            <a:extLst>
              <a:ext uri="{FF2B5EF4-FFF2-40B4-BE49-F238E27FC236}">
                <a16:creationId xmlns:a16="http://schemas.microsoft.com/office/drawing/2014/main" id="{CC0AA131-2D2E-483B-9EC9-37FFE5F1C3A3}"/>
              </a:ext>
            </a:extLst>
          </p:cNvPr>
          <p:cNvSpPr/>
          <p:nvPr/>
        </p:nvSpPr>
        <p:spPr>
          <a:xfrm>
            <a:off x="7210422" y="3157244"/>
            <a:ext cx="3380585"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הספירה תואמת ליתרה בספרים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חץ: למטה 3">
            <a:extLst>
              <a:ext uri="{FF2B5EF4-FFF2-40B4-BE49-F238E27FC236}">
                <a16:creationId xmlns:a16="http://schemas.microsoft.com/office/drawing/2014/main" id="{6A104890-4F4D-45E2-8853-5A047DF757A9}"/>
              </a:ext>
            </a:extLst>
          </p:cNvPr>
          <p:cNvSpPr/>
          <p:nvPr/>
        </p:nvSpPr>
        <p:spPr>
          <a:xfrm rot="18789144">
            <a:off x="8410575" y="2123325"/>
            <a:ext cx="342900" cy="962025"/>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חץ: למטה 11">
            <a:extLst>
              <a:ext uri="{FF2B5EF4-FFF2-40B4-BE49-F238E27FC236}">
                <a16:creationId xmlns:a16="http://schemas.microsoft.com/office/drawing/2014/main" id="{DAC2113B-978B-4115-94FE-C135B23AA418}"/>
              </a:ext>
            </a:extLst>
          </p:cNvPr>
          <p:cNvSpPr/>
          <p:nvPr/>
        </p:nvSpPr>
        <p:spPr>
          <a:xfrm rot="2674353">
            <a:off x="4745852" y="2113207"/>
            <a:ext cx="342900" cy="962025"/>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חץ: למטה 13">
            <a:extLst>
              <a:ext uri="{FF2B5EF4-FFF2-40B4-BE49-F238E27FC236}">
                <a16:creationId xmlns:a16="http://schemas.microsoft.com/office/drawing/2014/main" id="{069CCD29-0B37-4F22-A745-CFC4E7B10307}"/>
              </a:ext>
            </a:extLst>
          </p:cNvPr>
          <p:cNvSpPr/>
          <p:nvPr/>
        </p:nvSpPr>
        <p:spPr>
          <a:xfrm>
            <a:off x="8729266" y="3661134"/>
            <a:ext cx="342900" cy="962025"/>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a:extLst>
              <a:ext uri="{FF2B5EF4-FFF2-40B4-BE49-F238E27FC236}">
                <a16:creationId xmlns:a16="http://schemas.microsoft.com/office/drawing/2014/main" id="{42E4C287-0CF0-4576-B256-2B90D1C40A71}"/>
              </a:ext>
            </a:extLst>
          </p:cNvPr>
          <p:cNvSpPr/>
          <p:nvPr/>
        </p:nvSpPr>
        <p:spPr>
          <a:xfrm>
            <a:off x="7210423" y="4782941"/>
            <a:ext cx="3380585"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ניתן לעבור לבדיקת הסעיף הבא</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6" name="מלבן 15">
            <a:extLst>
              <a:ext uri="{FF2B5EF4-FFF2-40B4-BE49-F238E27FC236}">
                <a16:creationId xmlns:a16="http://schemas.microsoft.com/office/drawing/2014/main" id="{2144FD24-BE0A-4A8B-956A-29F3452866C1}"/>
              </a:ext>
            </a:extLst>
          </p:cNvPr>
          <p:cNvSpPr/>
          <p:nvPr/>
        </p:nvSpPr>
        <p:spPr>
          <a:xfrm>
            <a:off x="2525408" y="3156644"/>
            <a:ext cx="3841149"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הספירה </a:t>
            </a:r>
            <a:r>
              <a:rPr lang="he-IL" sz="2000" b="1" dirty="0">
                <a:latin typeface="Calibri" panose="020F0502020204030204" pitchFamily="34" charset="0"/>
                <a:ea typeface="Calibri" panose="020F0502020204030204" pitchFamily="34" charset="0"/>
              </a:rPr>
              <a:t>אינה </a:t>
            </a:r>
            <a:r>
              <a:rPr lang="he-IL" sz="2000" dirty="0">
                <a:latin typeface="Calibri" panose="020F0502020204030204" pitchFamily="34" charset="0"/>
                <a:ea typeface="Calibri" panose="020F0502020204030204" pitchFamily="34" charset="0"/>
              </a:rPr>
              <a:t>תואמת ליתרה בספרים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7" name="חץ: למטה 16">
            <a:extLst>
              <a:ext uri="{FF2B5EF4-FFF2-40B4-BE49-F238E27FC236}">
                <a16:creationId xmlns:a16="http://schemas.microsoft.com/office/drawing/2014/main" id="{67CAF5AF-9843-48C8-9B79-9F9CF93AD4FD}"/>
              </a:ext>
            </a:extLst>
          </p:cNvPr>
          <p:cNvSpPr/>
          <p:nvPr/>
        </p:nvSpPr>
        <p:spPr>
          <a:xfrm>
            <a:off x="4335804" y="3661134"/>
            <a:ext cx="342900" cy="962025"/>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31470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0" grpId="0"/>
      <p:bldP spid="13" grpId="0"/>
      <p:bldP spid="4" grpId="0" animBg="1"/>
      <p:bldP spid="12" grpId="0" animBg="1"/>
      <p:bldP spid="14" grpId="0" animBg="1"/>
      <p:bldP spid="15" grpId="0"/>
      <p:bldP spid="16" grpId="0"/>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0049" y="144545"/>
            <a:ext cx="1128712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קופת אשראי</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3" name="מלבן 2">
            <a:extLst>
              <a:ext uri="{FF2B5EF4-FFF2-40B4-BE49-F238E27FC236}">
                <a16:creationId xmlns:a16="http://schemas.microsoft.com/office/drawing/2014/main" id="{8FB5524E-16C3-4D08-90AF-2F48504DDE8C}"/>
              </a:ext>
            </a:extLst>
          </p:cNvPr>
          <p:cNvSpPr/>
          <p:nvPr/>
        </p:nvSpPr>
        <p:spPr>
          <a:xfrm>
            <a:off x="1606679" y="2790275"/>
            <a:ext cx="8537446" cy="467629"/>
          </a:xfrm>
          <a:prstGeom prst="rect">
            <a:avLst/>
          </a:prstGeom>
        </p:spPr>
        <p:txBody>
          <a:bodyPr wrap="square">
            <a:spAutoFit/>
          </a:bodyPr>
          <a:lstStyle/>
          <a:p>
            <a:pPr lvl="0" algn="r" rtl="1">
              <a:lnSpc>
                <a:spcPct val="107000"/>
              </a:lnSpc>
              <a:spcAft>
                <a:spcPts val="800"/>
              </a:spcAft>
            </a:pPr>
            <a:r>
              <a:rPr lang="he-IL" sz="2400" u="sng" dirty="0">
                <a:latin typeface="Calibri" panose="020F0502020204030204" pitchFamily="34" charset="0"/>
                <a:ea typeface="Calibri" panose="020F0502020204030204" pitchFamily="34" charset="0"/>
              </a:rPr>
              <a:t>בדיקת התאמת אישור היתרה מחברת הסליקה ליתרה בספרים</a:t>
            </a:r>
            <a:endParaRPr lang="en-US" sz="2400" u="sng" dirty="0">
              <a:latin typeface="Calibri" panose="020F0502020204030204" pitchFamily="34" charset="0"/>
              <a:ea typeface="Calibri" panose="020F0502020204030204" pitchFamily="34" charset="0"/>
              <a:cs typeface="Arial" panose="020B0604020202020204" pitchFamily="34" charset="0"/>
            </a:endParaRPr>
          </a:p>
        </p:txBody>
      </p:sp>
      <p:sp>
        <p:nvSpPr>
          <p:cNvPr id="10" name="מלבן 9">
            <a:extLst>
              <a:ext uri="{FF2B5EF4-FFF2-40B4-BE49-F238E27FC236}">
                <a16:creationId xmlns:a16="http://schemas.microsoft.com/office/drawing/2014/main" id="{6461521C-677D-418A-8BF8-B7E933BE609A}"/>
              </a:ext>
            </a:extLst>
          </p:cNvPr>
          <p:cNvSpPr/>
          <p:nvPr/>
        </p:nvSpPr>
        <p:spPr>
          <a:xfrm>
            <a:off x="1095375" y="5424650"/>
            <a:ext cx="5818161" cy="734368"/>
          </a:xfrm>
          <a:prstGeom prst="rect">
            <a:avLst/>
          </a:prstGeom>
        </p:spPr>
        <p:txBody>
          <a:bodyPr wrap="square">
            <a:spAutoFit/>
          </a:bodyPr>
          <a:lstStyle/>
          <a:p>
            <a:pPr lvl="0" algn="ctr" rtl="1">
              <a:lnSpc>
                <a:spcPct val="107000"/>
              </a:lnSpc>
              <a:spcAft>
                <a:spcPts val="800"/>
              </a:spcAft>
            </a:pPr>
            <a:r>
              <a:rPr lang="he-IL" sz="2000" dirty="0">
                <a:latin typeface="Calibri" panose="020F0502020204030204" pitchFamily="34" charset="0"/>
                <a:ea typeface="Calibri" panose="020F0502020204030204" pitchFamily="34" charset="0"/>
              </a:rPr>
              <a:t>יש לאתר את המקור לאי ההתאמה (רישום שגוי של הכנסה שהתקבלה במזומן בעוד נרשמה כהכנסה באשראי וכד')</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3" name="מלבן 12">
            <a:extLst>
              <a:ext uri="{FF2B5EF4-FFF2-40B4-BE49-F238E27FC236}">
                <a16:creationId xmlns:a16="http://schemas.microsoft.com/office/drawing/2014/main" id="{CC0AA131-2D2E-483B-9EC9-37FFE5F1C3A3}"/>
              </a:ext>
            </a:extLst>
          </p:cNvPr>
          <p:cNvSpPr/>
          <p:nvPr/>
        </p:nvSpPr>
        <p:spPr>
          <a:xfrm>
            <a:off x="7210423" y="4046760"/>
            <a:ext cx="3380585"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האישור תואם ליתרה בספרים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חץ: למטה 3">
            <a:extLst>
              <a:ext uri="{FF2B5EF4-FFF2-40B4-BE49-F238E27FC236}">
                <a16:creationId xmlns:a16="http://schemas.microsoft.com/office/drawing/2014/main" id="{6A104890-4F4D-45E2-8853-5A047DF757A9}"/>
              </a:ext>
            </a:extLst>
          </p:cNvPr>
          <p:cNvSpPr/>
          <p:nvPr/>
        </p:nvSpPr>
        <p:spPr>
          <a:xfrm rot="18789144">
            <a:off x="8410575" y="3228225"/>
            <a:ext cx="342900" cy="962025"/>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חץ: למטה 11">
            <a:extLst>
              <a:ext uri="{FF2B5EF4-FFF2-40B4-BE49-F238E27FC236}">
                <a16:creationId xmlns:a16="http://schemas.microsoft.com/office/drawing/2014/main" id="{DAC2113B-978B-4115-94FE-C135B23AA418}"/>
              </a:ext>
            </a:extLst>
          </p:cNvPr>
          <p:cNvSpPr/>
          <p:nvPr/>
        </p:nvSpPr>
        <p:spPr>
          <a:xfrm rot="2674353">
            <a:off x="4745852" y="3208582"/>
            <a:ext cx="342900" cy="962025"/>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חץ: למטה 13">
            <a:extLst>
              <a:ext uri="{FF2B5EF4-FFF2-40B4-BE49-F238E27FC236}">
                <a16:creationId xmlns:a16="http://schemas.microsoft.com/office/drawing/2014/main" id="{069CCD29-0B37-4F22-A745-CFC4E7B10307}"/>
              </a:ext>
            </a:extLst>
          </p:cNvPr>
          <p:cNvSpPr/>
          <p:nvPr/>
        </p:nvSpPr>
        <p:spPr>
          <a:xfrm>
            <a:off x="8729266" y="4508859"/>
            <a:ext cx="342900" cy="962025"/>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a:extLst>
              <a:ext uri="{FF2B5EF4-FFF2-40B4-BE49-F238E27FC236}">
                <a16:creationId xmlns:a16="http://schemas.microsoft.com/office/drawing/2014/main" id="{42E4C287-0CF0-4576-B256-2B90D1C40A71}"/>
              </a:ext>
            </a:extLst>
          </p:cNvPr>
          <p:cNvSpPr/>
          <p:nvPr/>
        </p:nvSpPr>
        <p:spPr>
          <a:xfrm>
            <a:off x="7210423" y="5440166"/>
            <a:ext cx="3380585"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ניתן לעבור לבדיקת הסעיף הבא</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6" name="מלבן 15">
            <a:extLst>
              <a:ext uri="{FF2B5EF4-FFF2-40B4-BE49-F238E27FC236}">
                <a16:creationId xmlns:a16="http://schemas.microsoft.com/office/drawing/2014/main" id="{2144FD24-BE0A-4A8B-956A-29F3452866C1}"/>
              </a:ext>
            </a:extLst>
          </p:cNvPr>
          <p:cNvSpPr/>
          <p:nvPr/>
        </p:nvSpPr>
        <p:spPr>
          <a:xfrm>
            <a:off x="2537012" y="4084762"/>
            <a:ext cx="3841149"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האישור </a:t>
            </a:r>
            <a:r>
              <a:rPr lang="he-IL" sz="2000" b="1" dirty="0">
                <a:latin typeface="Calibri" panose="020F0502020204030204" pitchFamily="34" charset="0"/>
                <a:ea typeface="Calibri" panose="020F0502020204030204" pitchFamily="34" charset="0"/>
              </a:rPr>
              <a:t>אינו </a:t>
            </a:r>
            <a:r>
              <a:rPr lang="he-IL" sz="2000" dirty="0">
                <a:latin typeface="Calibri" panose="020F0502020204030204" pitchFamily="34" charset="0"/>
                <a:ea typeface="Calibri" panose="020F0502020204030204" pitchFamily="34" charset="0"/>
              </a:rPr>
              <a:t>תואם ליתרה בספרים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7" name="חץ: למטה 16">
            <a:extLst>
              <a:ext uri="{FF2B5EF4-FFF2-40B4-BE49-F238E27FC236}">
                <a16:creationId xmlns:a16="http://schemas.microsoft.com/office/drawing/2014/main" id="{67CAF5AF-9843-48C8-9B79-9F9CF93AD4FD}"/>
              </a:ext>
            </a:extLst>
          </p:cNvPr>
          <p:cNvSpPr/>
          <p:nvPr/>
        </p:nvSpPr>
        <p:spPr>
          <a:xfrm>
            <a:off x="4335804" y="4489809"/>
            <a:ext cx="342900" cy="962025"/>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TextBox 4">
            <a:extLst>
              <a:ext uri="{FF2B5EF4-FFF2-40B4-BE49-F238E27FC236}">
                <a16:creationId xmlns:a16="http://schemas.microsoft.com/office/drawing/2014/main" id="{F57C083E-2779-4331-8388-CA538E862514}"/>
              </a:ext>
            </a:extLst>
          </p:cNvPr>
          <p:cNvSpPr txBox="1"/>
          <p:nvPr/>
        </p:nvSpPr>
        <p:spPr>
          <a:xfrm>
            <a:off x="561975" y="1447799"/>
            <a:ext cx="11287125" cy="1200329"/>
          </a:xfrm>
          <a:prstGeom prst="rect">
            <a:avLst/>
          </a:prstGeom>
          <a:noFill/>
        </p:spPr>
        <p:txBody>
          <a:bodyPr wrap="square" rtlCol="1">
            <a:spAutoFit/>
          </a:bodyPr>
          <a:lstStyle/>
          <a:p>
            <a:pPr algn="ctr"/>
            <a:r>
              <a:rPr lang="he-IL" sz="2400" dirty="0"/>
              <a:t>	בקופות האשראי יימצאו תנועות שנרשמו כנגד קופת האשראי, אך טרם התקבלו בחשבון הבנק נכון ליום המאזן. היתרות עתידות להתקבל ביום הזיכוי של חברת האשראי (בהתאם לתכנית שנבחרה מול חברת הסליקה- זיכוי יומי / שבועי / חודשי)</a:t>
            </a:r>
          </a:p>
        </p:txBody>
      </p:sp>
    </p:spTree>
    <p:extLst>
      <p:ext uri="{BB962C8B-B14F-4D97-AF65-F5344CB8AC3E}">
        <p14:creationId xmlns:p14="http://schemas.microsoft.com/office/powerpoint/2010/main" val="260078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0" grpId="0"/>
      <p:bldP spid="13" grpId="0"/>
      <p:bldP spid="4" grpId="0" animBg="1"/>
      <p:bldP spid="12" grpId="0" animBg="1"/>
      <p:bldP spid="14" grpId="0" animBg="1"/>
      <p:bldP spid="15" grpId="0"/>
      <p:bldP spid="16" grpId="0"/>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0049" y="144545"/>
            <a:ext cx="1128712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קופה קטנה</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3" name="מלבן 2">
            <a:extLst>
              <a:ext uri="{FF2B5EF4-FFF2-40B4-BE49-F238E27FC236}">
                <a16:creationId xmlns:a16="http://schemas.microsoft.com/office/drawing/2014/main" id="{8FB5524E-16C3-4D08-90AF-2F48504DDE8C}"/>
              </a:ext>
            </a:extLst>
          </p:cNvPr>
          <p:cNvSpPr/>
          <p:nvPr/>
        </p:nvSpPr>
        <p:spPr>
          <a:xfrm>
            <a:off x="3197066" y="1571831"/>
            <a:ext cx="6631944" cy="467629"/>
          </a:xfrm>
          <a:prstGeom prst="rect">
            <a:avLst/>
          </a:prstGeom>
        </p:spPr>
        <p:txBody>
          <a:bodyPr wrap="none">
            <a:spAutoFit/>
          </a:bodyPr>
          <a:lstStyle/>
          <a:p>
            <a:pPr lvl="0" algn="r" rtl="1">
              <a:lnSpc>
                <a:spcPct val="107000"/>
              </a:lnSpc>
              <a:spcAft>
                <a:spcPts val="800"/>
              </a:spcAft>
            </a:pPr>
            <a:r>
              <a:rPr lang="he-IL" sz="2400" dirty="0">
                <a:latin typeface="Calibri" panose="020F0502020204030204" pitchFamily="34" charset="0"/>
                <a:ea typeface="Calibri" panose="020F0502020204030204" pitchFamily="34" charset="0"/>
              </a:rPr>
              <a:t>בדיקת התאמת הספירה בקופה הקטנה ליתרה בספרים</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10" name="מלבן 9">
            <a:extLst>
              <a:ext uri="{FF2B5EF4-FFF2-40B4-BE49-F238E27FC236}">
                <a16:creationId xmlns:a16="http://schemas.microsoft.com/office/drawing/2014/main" id="{6461521C-677D-418A-8BF8-B7E933BE609A}"/>
              </a:ext>
            </a:extLst>
          </p:cNvPr>
          <p:cNvSpPr/>
          <p:nvPr/>
        </p:nvSpPr>
        <p:spPr>
          <a:xfrm>
            <a:off x="1171576" y="4767425"/>
            <a:ext cx="5741960" cy="734368"/>
          </a:xfrm>
          <a:prstGeom prst="rect">
            <a:avLst/>
          </a:prstGeom>
        </p:spPr>
        <p:txBody>
          <a:bodyPr wrap="square">
            <a:spAutoFit/>
          </a:bodyPr>
          <a:lstStyle/>
          <a:p>
            <a:pPr lvl="0" algn="ctr" rtl="1">
              <a:lnSpc>
                <a:spcPct val="107000"/>
              </a:lnSpc>
              <a:spcAft>
                <a:spcPts val="800"/>
              </a:spcAft>
            </a:pPr>
            <a:r>
              <a:rPr lang="he-IL" sz="2000" dirty="0">
                <a:latin typeface="Calibri" panose="020F0502020204030204" pitchFamily="34" charset="0"/>
                <a:ea typeface="Calibri" panose="020F0502020204030204" pitchFamily="34" charset="0"/>
              </a:rPr>
              <a:t>יש לאתר את המקור לאי ההתאמה (הוצאות פרטיות של בעלי מניות, הוצאות ללא חשבוניות מגבות וכד')</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3" name="מלבן 12">
            <a:extLst>
              <a:ext uri="{FF2B5EF4-FFF2-40B4-BE49-F238E27FC236}">
                <a16:creationId xmlns:a16="http://schemas.microsoft.com/office/drawing/2014/main" id="{CC0AA131-2D2E-483B-9EC9-37FFE5F1C3A3}"/>
              </a:ext>
            </a:extLst>
          </p:cNvPr>
          <p:cNvSpPr/>
          <p:nvPr/>
        </p:nvSpPr>
        <p:spPr>
          <a:xfrm>
            <a:off x="7210422" y="3157244"/>
            <a:ext cx="3380585"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הספירה תואמת ליתרה בספרים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חץ: למטה 3">
            <a:extLst>
              <a:ext uri="{FF2B5EF4-FFF2-40B4-BE49-F238E27FC236}">
                <a16:creationId xmlns:a16="http://schemas.microsoft.com/office/drawing/2014/main" id="{6A104890-4F4D-45E2-8853-5A047DF757A9}"/>
              </a:ext>
            </a:extLst>
          </p:cNvPr>
          <p:cNvSpPr/>
          <p:nvPr/>
        </p:nvSpPr>
        <p:spPr>
          <a:xfrm rot="18789144">
            <a:off x="8410575" y="2123325"/>
            <a:ext cx="342900" cy="962025"/>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חץ: למטה 11">
            <a:extLst>
              <a:ext uri="{FF2B5EF4-FFF2-40B4-BE49-F238E27FC236}">
                <a16:creationId xmlns:a16="http://schemas.microsoft.com/office/drawing/2014/main" id="{DAC2113B-978B-4115-94FE-C135B23AA418}"/>
              </a:ext>
            </a:extLst>
          </p:cNvPr>
          <p:cNvSpPr/>
          <p:nvPr/>
        </p:nvSpPr>
        <p:spPr>
          <a:xfrm rot="2674353">
            <a:off x="4745852" y="2113207"/>
            <a:ext cx="342900" cy="962025"/>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חץ: למטה 13">
            <a:extLst>
              <a:ext uri="{FF2B5EF4-FFF2-40B4-BE49-F238E27FC236}">
                <a16:creationId xmlns:a16="http://schemas.microsoft.com/office/drawing/2014/main" id="{069CCD29-0B37-4F22-A745-CFC4E7B10307}"/>
              </a:ext>
            </a:extLst>
          </p:cNvPr>
          <p:cNvSpPr/>
          <p:nvPr/>
        </p:nvSpPr>
        <p:spPr>
          <a:xfrm>
            <a:off x="8729266" y="3661134"/>
            <a:ext cx="342900" cy="962025"/>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a:extLst>
              <a:ext uri="{FF2B5EF4-FFF2-40B4-BE49-F238E27FC236}">
                <a16:creationId xmlns:a16="http://schemas.microsoft.com/office/drawing/2014/main" id="{42E4C287-0CF0-4576-B256-2B90D1C40A71}"/>
              </a:ext>
            </a:extLst>
          </p:cNvPr>
          <p:cNvSpPr/>
          <p:nvPr/>
        </p:nvSpPr>
        <p:spPr>
          <a:xfrm>
            <a:off x="7210423" y="4782941"/>
            <a:ext cx="3380585"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ניתן לעבור לבדיקת הסעיף הבא</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6" name="מלבן 15">
            <a:extLst>
              <a:ext uri="{FF2B5EF4-FFF2-40B4-BE49-F238E27FC236}">
                <a16:creationId xmlns:a16="http://schemas.microsoft.com/office/drawing/2014/main" id="{2144FD24-BE0A-4A8B-956A-29F3452866C1}"/>
              </a:ext>
            </a:extLst>
          </p:cNvPr>
          <p:cNvSpPr/>
          <p:nvPr/>
        </p:nvSpPr>
        <p:spPr>
          <a:xfrm>
            <a:off x="2525408" y="3156644"/>
            <a:ext cx="3841149"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הספירה </a:t>
            </a:r>
            <a:r>
              <a:rPr lang="he-IL" sz="2000" b="1" dirty="0">
                <a:latin typeface="Calibri" panose="020F0502020204030204" pitchFamily="34" charset="0"/>
                <a:ea typeface="Calibri" panose="020F0502020204030204" pitchFamily="34" charset="0"/>
              </a:rPr>
              <a:t>אינה </a:t>
            </a:r>
            <a:r>
              <a:rPr lang="he-IL" sz="2000" dirty="0">
                <a:latin typeface="Calibri" panose="020F0502020204030204" pitchFamily="34" charset="0"/>
                <a:ea typeface="Calibri" panose="020F0502020204030204" pitchFamily="34" charset="0"/>
              </a:rPr>
              <a:t>תואמת ליתרה בספרים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7" name="חץ: למטה 16">
            <a:extLst>
              <a:ext uri="{FF2B5EF4-FFF2-40B4-BE49-F238E27FC236}">
                <a16:creationId xmlns:a16="http://schemas.microsoft.com/office/drawing/2014/main" id="{67CAF5AF-9843-48C8-9B79-9F9CF93AD4FD}"/>
              </a:ext>
            </a:extLst>
          </p:cNvPr>
          <p:cNvSpPr/>
          <p:nvPr/>
        </p:nvSpPr>
        <p:spPr>
          <a:xfrm>
            <a:off x="4335804" y="3661134"/>
            <a:ext cx="342900" cy="962025"/>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4057821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0" grpId="0"/>
      <p:bldP spid="13" grpId="0"/>
      <p:bldP spid="4" grpId="0" animBg="1"/>
      <p:bldP spid="12" grpId="0" animBg="1"/>
      <p:bldP spid="14" grpId="0" animBg="1"/>
      <p:bldP spid="15" grpId="0"/>
      <p:bldP spid="16" grpId="0"/>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0049" y="144545"/>
            <a:ext cx="1128712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לקוחות</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3" name="מלבן 2">
            <a:extLst>
              <a:ext uri="{FF2B5EF4-FFF2-40B4-BE49-F238E27FC236}">
                <a16:creationId xmlns:a16="http://schemas.microsoft.com/office/drawing/2014/main" id="{8FB5524E-16C3-4D08-90AF-2F48504DDE8C}"/>
              </a:ext>
            </a:extLst>
          </p:cNvPr>
          <p:cNvSpPr/>
          <p:nvPr/>
        </p:nvSpPr>
        <p:spPr>
          <a:xfrm>
            <a:off x="2118963" y="2164905"/>
            <a:ext cx="8537446" cy="467629"/>
          </a:xfrm>
          <a:prstGeom prst="rect">
            <a:avLst/>
          </a:prstGeom>
        </p:spPr>
        <p:txBody>
          <a:bodyPr wrap="square">
            <a:spAutoFit/>
          </a:bodyPr>
          <a:lstStyle/>
          <a:p>
            <a:pPr marL="342900" lvl="0" indent="-342900" algn="r" rtl="1">
              <a:lnSpc>
                <a:spcPct val="107000"/>
              </a:lnSpc>
              <a:spcAft>
                <a:spcPts val="800"/>
              </a:spcAft>
              <a:buFont typeface="Arial" panose="020B0604020202020204" pitchFamily="34" charset="0"/>
              <a:buChar char="•"/>
            </a:pPr>
            <a:r>
              <a:rPr lang="he-IL" sz="2400" u="sng" dirty="0">
                <a:latin typeface="Calibri" panose="020F0502020204030204" pitchFamily="34" charset="0"/>
                <a:ea typeface="Calibri" panose="020F0502020204030204" pitchFamily="34" charset="0"/>
              </a:rPr>
              <a:t>בדיקת התאמת אישורי יתרה מלקוחות </a:t>
            </a:r>
            <a:r>
              <a:rPr lang="he-IL" sz="2400" b="1" u="sng" dirty="0">
                <a:latin typeface="Calibri" panose="020F0502020204030204" pitchFamily="34" charset="0"/>
                <a:ea typeface="Calibri" panose="020F0502020204030204" pitchFamily="34" charset="0"/>
              </a:rPr>
              <a:t>מהותיים </a:t>
            </a:r>
            <a:r>
              <a:rPr lang="he-IL" sz="2400" u="sng" dirty="0">
                <a:latin typeface="Calibri" panose="020F0502020204030204" pitchFamily="34" charset="0"/>
                <a:ea typeface="Calibri" panose="020F0502020204030204" pitchFamily="34" charset="0"/>
              </a:rPr>
              <a:t>ליתרה בספרים</a:t>
            </a:r>
            <a:endParaRPr lang="en-US" sz="2400" u="sng" dirty="0">
              <a:latin typeface="Calibri" panose="020F0502020204030204" pitchFamily="34" charset="0"/>
              <a:ea typeface="Calibri" panose="020F0502020204030204" pitchFamily="34" charset="0"/>
              <a:cs typeface="Arial" panose="020B0604020202020204" pitchFamily="34" charset="0"/>
            </a:endParaRPr>
          </a:p>
        </p:txBody>
      </p:sp>
      <p:sp>
        <p:nvSpPr>
          <p:cNvPr id="10" name="מלבן 9">
            <a:extLst>
              <a:ext uri="{FF2B5EF4-FFF2-40B4-BE49-F238E27FC236}">
                <a16:creationId xmlns:a16="http://schemas.microsoft.com/office/drawing/2014/main" id="{6461521C-677D-418A-8BF8-B7E933BE609A}"/>
              </a:ext>
            </a:extLst>
          </p:cNvPr>
          <p:cNvSpPr/>
          <p:nvPr/>
        </p:nvSpPr>
        <p:spPr>
          <a:xfrm>
            <a:off x="4524375" y="4364523"/>
            <a:ext cx="3748790" cy="836960"/>
          </a:xfrm>
          <a:prstGeom prst="rect">
            <a:avLst/>
          </a:prstGeom>
        </p:spPr>
        <p:txBody>
          <a:bodyPr wrap="square">
            <a:spAutoFit/>
          </a:bodyPr>
          <a:lstStyle/>
          <a:p>
            <a:pPr lvl="0" algn="ctr" rtl="1">
              <a:lnSpc>
                <a:spcPct val="107000"/>
              </a:lnSpc>
              <a:spcAft>
                <a:spcPts val="800"/>
              </a:spcAft>
            </a:pPr>
            <a:r>
              <a:rPr lang="he-IL" sz="2000" u="sng" dirty="0">
                <a:latin typeface="Calibri" panose="020F0502020204030204" pitchFamily="34" charset="0"/>
                <a:ea typeface="Calibri" panose="020F0502020204030204" pitchFamily="34" charset="0"/>
              </a:rPr>
              <a:t>היתרה באישור הלקוח היא הנכונה</a:t>
            </a:r>
          </a:p>
          <a:p>
            <a:pPr lvl="0" algn="ctr" rtl="1">
              <a:lnSpc>
                <a:spcPct val="107000"/>
              </a:lnSpc>
              <a:spcAft>
                <a:spcPts val="800"/>
              </a:spcAft>
            </a:pPr>
            <a:r>
              <a:rPr lang="he-IL" sz="2000" dirty="0">
                <a:latin typeface="Calibri" panose="020F0502020204030204" pitchFamily="34" charset="0"/>
                <a:ea typeface="Calibri" panose="020F0502020204030204" pitchFamily="34" charset="0"/>
                <a:cs typeface="Arial" panose="020B0604020202020204" pitchFamily="34" charset="0"/>
              </a:rPr>
              <a:t>ביצוע תיקון בספרים</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3" name="מלבן 12">
            <a:extLst>
              <a:ext uri="{FF2B5EF4-FFF2-40B4-BE49-F238E27FC236}">
                <a16:creationId xmlns:a16="http://schemas.microsoft.com/office/drawing/2014/main" id="{CC0AA131-2D2E-483B-9EC9-37FFE5F1C3A3}"/>
              </a:ext>
            </a:extLst>
          </p:cNvPr>
          <p:cNvSpPr/>
          <p:nvPr/>
        </p:nvSpPr>
        <p:spPr>
          <a:xfrm>
            <a:off x="8343898" y="3389535"/>
            <a:ext cx="3380585"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האישור תואם ליתרה בספרים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חץ: למטה 3">
            <a:extLst>
              <a:ext uri="{FF2B5EF4-FFF2-40B4-BE49-F238E27FC236}">
                <a16:creationId xmlns:a16="http://schemas.microsoft.com/office/drawing/2014/main" id="{6A104890-4F4D-45E2-8853-5A047DF757A9}"/>
              </a:ext>
            </a:extLst>
          </p:cNvPr>
          <p:cNvSpPr/>
          <p:nvPr/>
        </p:nvSpPr>
        <p:spPr>
          <a:xfrm rot="18789144">
            <a:off x="9382125" y="2571000"/>
            <a:ext cx="342900" cy="962025"/>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חץ: למטה 11">
            <a:extLst>
              <a:ext uri="{FF2B5EF4-FFF2-40B4-BE49-F238E27FC236}">
                <a16:creationId xmlns:a16="http://schemas.microsoft.com/office/drawing/2014/main" id="{DAC2113B-978B-4115-94FE-C135B23AA418}"/>
              </a:ext>
            </a:extLst>
          </p:cNvPr>
          <p:cNvSpPr/>
          <p:nvPr/>
        </p:nvSpPr>
        <p:spPr>
          <a:xfrm rot="2674353">
            <a:off x="4832056" y="2594807"/>
            <a:ext cx="384839" cy="757184"/>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חץ: למטה 13">
            <a:extLst>
              <a:ext uri="{FF2B5EF4-FFF2-40B4-BE49-F238E27FC236}">
                <a16:creationId xmlns:a16="http://schemas.microsoft.com/office/drawing/2014/main" id="{069CCD29-0B37-4F22-A745-CFC4E7B10307}"/>
              </a:ext>
            </a:extLst>
          </p:cNvPr>
          <p:cNvSpPr/>
          <p:nvPr/>
        </p:nvSpPr>
        <p:spPr>
          <a:xfrm>
            <a:off x="9891316" y="3851634"/>
            <a:ext cx="342900" cy="962025"/>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a:extLst>
              <a:ext uri="{FF2B5EF4-FFF2-40B4-BE49-F238E27FC236}">
                <a16:creationId xmlns:a16="http://schemas.microsoft.com/office/drawing/2014/main" id="{42E4C287-0CF0-4576-B256-2B90D1C40A71}"/>
              </a:ext>
            </a:extLst>
          </p:cNvPr>
          <p:cNvSpPr/>
          <p:nvPr/>
        </p:nvSpPr>
        <p:spPr>
          <a:xfrm>
            <a:off x="8410573" y="4782941"/>
            <a:ext cx="3380585"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ניתן לעבור לבדיקת הסעיף הבא</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6" name="מלבן 15">
            <a:extLst>
              <a:ext uri="{FF2B5EF4-FFF2-40B4-BE49-F238E27FC236}">
                <a16:creationId xmlns:a16="http://schemas.microsoft.com/office/drawing/2014/main" id="{2144FD24-BE0A-4A8B-956A-29F3452866C1}"/>
              </a:ext>
            </a:extLst>
          </p:cNvPr>
          <p:cNvSpPr/>
          <p:nvPr/>
        </p:nvSpPr>
        <p:spPr>
          <a:xfrm>
            <a:off x="2546537" y="3238855"/>
            <a:ext cx="3841149"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האישור </a:t>
            </a:r>
            <a:r>
              <a:rPr lang="he-IL" sz="2000" b="1" dirty="0">
                <a:latin typeface="Calibri" panose="020F0502020204030204" pitchFamily="34" charset="0"/>
                <a:ea typeface="Calibri" panose="020F0502020204030204" pitchFamily="34" charset="0"/>
              </a:rPr>
              <a:t>אינו </a:t>
            </a:r>
            <a:r>
              <a:rPr lang="he-IL" sz="2000" dirty="0">
                <a:latin typeface="Calibri" panose="020F0502020204030204" pitchFamily="34" charset="0"/>
                <a:ea typeface="Calibri" panose="020F0502020204030204" pitchFamily="34" charset="0"/>
              </a:rPr>
              <a:t>תואם ליתרה בספרים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7" name="חץ: למטה 16">
            <a:extLst>
              <a:ext uri="{FF2B5EF4-FFF2-40B4-BE49-F238E27FC236}">
                <a16:creationId xmlns:a16="http://schemas.microsoft.com/office/drawing/2014/main" id="{67CAF5AF-9843-48C8-9B79-9F9CF93AD4FD}"/>
              </a:ext>
            </a:extLst>
          </p:cNvPr>
          <p:cNvSpPr/>
          <p:nvPr/>
        </p:nvSpPr>
        <p:spPr>
          <a:xfrm rot="18791884">
            <a:off x="5743224" y="3620540"/>
            <a:ext cx="360847" cy="682787"/>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a:extLst>
              <a:ext uri="{FF2B5EF4-FFF2-40B4-BE49-F238E27FC236}">
                <a16:creationId xmlns:a16="http://schemas.microsoft.com/office/drawing/2014/main" id="{20131B06-82A8-4300-9C58-61C1817B3F24}"/>
              </a:ext>
            </a:extLst>
          </p:cNvPr>
          <p:cNvSpPr/>
          <p:nvPr/>
        </p:nvSpPr>
        <p:spPr>
          <a:xfrm>
            <a:off x="195262" y="1130139"/>
            <a:ext cx="11801475" cy="1257973"/>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400" dirty="0">
                <a:latin typeface="Calibri" panose="020F0502020204030204" pitchFamily="34" charset="0"/>
                <a:ea typeface="Calibri" panose="020F0502020204030204" pitchFamily="34" charset="0"/>
              </a:rPr>
              <a:t>בחינת חשבונות "חשודים" כגון לקוחות ביתרת זכות. בירור הסיבה ליתרת הזכות בכרטיס הלקוח (מקדמות שהתקבלו ע"ח שירות עתידי, שיוך תשלומים של לקוח אחר לכרטיס הלקוח הספציפי וכד')</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19" name="חץ: למטה 18">
            <a:extLst>
              <a:ext uri="{FF2B5EF4-FFF2-40B4-BE49-F238E27FC236}">
                <a16:creationId xmlns:a16="http://schemas.microsoft.com/office/drawing/2014/main" id="{81B068E9-4EC6-45D7-8BDF-2E99E0D8712C}"/>
              </a:ext>
            </a:extLst>
          </p:cNvPr>
          <p:cNvSpPr/>
          <p:nvPr/>
        </p:nvSpPr>
        <p:spPr>
          <a:xfrm rot="2316117">
            <a:off x="3202730" y="3629565"/>
            <a:ext cx="360847" cy="682787"/>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מלבן 19">
            <a:extLst>
              <a:ext uri="{FF2B5EF4-FFF2-40B4-BE49-F238E27FC236}">
                <a16:creationId xmlns:a16="http://schemas.microsoft.com/office/drawing/2014/main" id="{B62DC753-5A29-4D23-9609-4A1675443ED8}"/>
              </a:ext>
            </a:extLst>
          </p:cNvPr>
          <p:cNvSpPr/>
          <p:nvPr/>
        </p:nvSpPr>
        <p:spPr>
          <a:xfrm>
            <a:off x="-383673" y="4322577"/>
            <a:ext cx="5818161" cy="838948"/>
          </a:xfrm>
          <a:prstGeom prst="rect">
            <a:avLst/>
          </a:prstGeom>
        </p:spPr>
        <p:txBody>
          <a:bodyPr wrap="square">
            <a:spAutoFit/>
          </a:bodyPr>
          <a:lstStyle/>
          <a:p>
            <a:pPr lvl="0" algn="ctr" rtl="1">
              <a:lnSpc>
                <a:spcPct val="107000"/>
              </a:lnSpc>
              <a:spcAft>
                <a:spcPts val="800"/>
              </a:spcAft>
            </a:pPr>
            <a:r>
              <a:rPr lang="he-IL" sz="2000" u="sng" dirty="0">
                <a:latin typeface="Calibri" panose="020F0502020204030204" pitchFamily="34" charset="0"/>
                <a:ea typeface="Calibri" panose="020F0502020204030204" pitchFamily="34" charset="0"/>
              </a:rPr>
              <a:t>היתרה בספרים נכונה</a:t>
            </a:r>
          </a:p>
          <a:p>
            <a:pPr lvl="0" algn="ctr" rtl="1">
              <a:lnSpc>
                <a:spcPct val="107000"/>
              </a:lnSpc>
              <a:spcAft>
                <a:spcPts val="800"/>
              </a:spcAft>
            </a:pPr>
            <a:r>
              <a:rPr lang="he-IL" sz="2000" dirty="0">
                <a:latin typeface="Calibri" panose="020F0502020204030204" pitchFamily="34" charset="0"/>
                <a:ea typeface="Calibri" panose="020F0502020204030204" pitchFamily="34" charset="0"/>
                <a:cs typeface="Arial" panose="020B0604020202020204" pitchFamily="34" charset="0"/>
              </a:rPr>
              <a:t>לעדכן את הלקוח על היתרה השגויה בספריו</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21" name="מלבן 20">
            <a:extLst>
              <a:ext uri="{FF2B5EF4-FFF2-40B4-BE49-F238E27FC236}">
                <a16:creationId xmlns:a16="http://schemas.microsoft.com/office/drawing/2014/main" id="{8A17F150-3FAC-451B-85F5-0C884426A2E8}"/>
              </a:ext>
            </a:extLst>
          </p:cNvPr>
          <p:cNvSpPr/>
          <p:nvPr/>
        </p:nvSpPr>
        <p:spPr>
          <a:xfrm>
            <a:off x="195262" y="5338749"/>
            <a:ext cx="11801475" cy="862800"/>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400" dirty="0">
                <a:latin typeface="Calibri" panose="020F0502020204030204" pitchFamily="34" charset="0"/>
                <a:ea typeface="Calibri" panose="020F0502020204030204" pitchFamily="34" charset="0"/>
              </a:rPr>
              <a:t>לקוחות בחו"ל- העמדת היתרה בהתאם לשער החליפין ביום 31/12 של אותה השנה. שערוך הכרטיס יבוצע כנגד הוצאות/הכנסות מהפרשי שער.</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334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0" grpId="0"/>
      <p:bldP spid="13" grpId="0"/>
      <p:bldP spid="4" grpId="0" animBg="1"/>
      <p:bldP spid="12" grpId="0" animBg="1"/>
      <p:bldP spid="14" grpId="0" animBg="1"/>
      <p:bldP spid="15" grpId="0"/>
      <p:bldP spid="16" grpId="0"/>
      <p:bldP spid="17" grpId="0" animBg="1"/>
      <p:bldP spid="18" grpId="0"/>
      <p:bldP spid="19" grpId="0" animBg="1"/>
      <p:bldP spid="20" grpId="0"/>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323849" y="144545"/>
            <a:ext cx="1149667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רכוש קבוע</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3" name="מלבן 2">
            <a:extLst>
              <a:ext uri="{FF2B5EF4-FFF2-40B4-BE49-F238E27FC236}">
                <a16:creationId xmlns:a16="http://schemas.microsoft.com/office/drawing/2014/main" id="{8FB5524E-16C3-4D08-90AF-2F48504DDE8C}"/>
              </a:ext>
            </a:extLst>
          </p:cNvPr>
          <p:cNvSpPr/>
          <p:nvPr/>
        </p:nvSpPr>
        <p:spPr>
          <a:xfrm>
            <a:off x="3124031" y="1449634"/>
            <a:ext cx="8438529" cy="405047"/>
          </a:xfrm>
          <a:prstGeom prst="rect">
            <a:avLst/>
          </a:prstGeom>
        </p:spPr>
        <p:txBody>
          <a:bodyPr wrap="non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צילום כל חשבוניות הרכוש הקבוע שנרכשו עד במהלך השנה ועד לתאריך המאזן</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8" name="מלבן 7">
            <a:extLst>
              <a:ext uri="{FF2B5EF4-FFF2-40B4-BE49-F238E27FC236}">
                <a16:creationId xmlns:a16="http://schemas.microsoft.com/office/drawing/2014/main" id="{764CE113-F0E4-4D6D-85EC-8308B2427BBE}"/>
              </a:ext>
            </a:extLst>
          </p:cNvPr>
          <p:cNvSpPr/>
          <p:nvPr/>
        </p:nvSpPr>
        <p:spPr>
          <a:xfrm>
            <a:off x="2819399" y="1936086"/>
            <a:ext cx="8743161" cy="734368"/>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קליטת הרכוש הקבוע לטופס י"א בהתאם לתאריך הרכישה, שיעור הפחת הקבוע בחוק, שיטת ההפחתה וכד'</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9" name="מלבן 8">
            <a:extLst>
              <a:ext uri="{FF2B5EF4-FFF2-40B4-BE49-F238E27FC236}">
                <a16:creationId xmlns:a16="http://schemas.microsoft.com/office/drawing/2014/main" id="{B4B10EFB-C404-44E5-9BBA-FED256F5872A}"/>
              </a:ext>
            </a:extLst>
          </p:cNvPr>
          <p:cNvSpPr/>
          <p:nvPr/>
        </p:nvSpPr>
        <p:spPr>
          <a:xfrm>
            <a:off x="3124031" y="2738742"/>
            <a:ext cx="8438529" cy="734368"/>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השוואת טופס י"א ליתרת הרכוש הקבוע בספרים (יש להשוות את עלויות הרכישה ולוודא נכונות של תאריכי הקליטה של הרכוש הקבוע לתאריך הרכישה).</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0" name="מלבן 9">
            <a:extLst>
              <a:ext uri="{FF2B5EF4-FFF2-40B4-BE49-F238E27FC236}">
                <a16:creationId xmlns:a16="http://schemas.microsoft.com/office/drawing/2014/main" id="{6461521C-677D-418A-8BF8-B7E933BE609A}"/>
              </a:ext>
            </a:extLst>
          </p:cNvPr>
          <p:cNvSpPr/>
          <p:nvPr/>
        </p:nvSpPr>
        <p:spPr>
          <a:xfrm>
            <a:off x="3190875" y="4159894"/>
            <a:ext cx="8371685" cy="1063689"/>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בדיקת קליטת עלויות נוספות שהביאו את הנכסים להפעלה (כגון: הובלה, מסים, דמי תיווך ועוד) כחלק מעלויות הנכס (הוני), שיופחתו לאורך חיי הנכס, ולא כהוצאה פירותית אשר תוכר באופן מיידי בשנה השוטפת.</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2" name="מלבן 11">
            <a:extLst>
              <a:ext uri="{FF2B5EF4-FFF2-40B4-BE49-F238E27FC236}">
                <a16:creationId xmlns:a16="http://schemas.microsoft.com/office/drawing/2014/main" id="{82DA9067-4C04-46A2-81FC-85A31F8F948F}"/>
              </a:ext>
            </a:extLst>
          </p:cNvPr>
          <p:cNvSpPr/>
          <p:nvPr/>
        </p:nvSpPr>
        <p:spPr>
          <a:xfrm>
            <a:off x="2294734" y="3515610"/>
            <a:ext cx="9267825" cy="405047"/>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סך עלות הרכישה בטופס י"א תהיה זהה לסך עלות הרכישה בספרים.</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5493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P spid="9" grpId="0"/>
      <p:bldP spid="10"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A30CF47-7706-4986-9A7B-EEA321420555}"/>
              </a:ext>
            </a:extLst>
          </p:cNvPr>
          <p:cNvSpPr txBox="1">
            <a:spLocks/>
          </p:cNvSpPr>
          <p:nvPr/>
        </p:nvSpPr>
        <p:spPr>
          <a:xfrm>
            <a:off x="828675" y="392724"/>
            <a:ext cx="9541669"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sz="6600" dirty="0">
                <a:effectLst>
                  <a:outerShdw blurRad="38100" dist="38100" dir="2700000" algn="tl">
                    <a:srgbClr val="000000">
                      <a:alpha val="43137"/>
                    </a:srgbClr>
                  </a:outerShdw>
                </a:effectLst>
                <a:cs typeface="+mn-cs"/>
              </a:rPr>
              <a:t>ואז מגיעים לסוף השנה....</a:t>
            </a:r>
          </a:p>
        </p:txBody>
      </p:sp>
      <p:sp>
        <p:nvSpPr>
          <p:cNvPr id="3" name="כותרת 1">
            <a:extLst>
              <a:ext uri="{FF2B5EF4-FFF2-40B4-BE49-F238E27FC236}">
                <a16:creationId xmlns:a16="http://schemas.microsoft.com/office/drawing/2014/main" id="{52316AFD-9A38-48F8-8998-17AABFAB8BB2}"/>
              </a:ext>
            </a:extLst>
          </p:cNvPr>
          <p:cNvSpPr txBox="1">
            <a:spLocks/>
          </p:cNvSpPr>
          <p:nvPr/>
        </p:nvSpPr>
        <p:spPr>
          <a:xfrm>
            <a:off x="1325165" y="1973874"/>
            <a:ext cx="9541669"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וכל העשייה מתנקזת לשני דוחות עיקריים</a:t>
            </a:r>
          </a:p>
        </p:txBody>
      </p:sp>
      <p:sp>
        <p:nvSpPr>
          <p:cNvPr id="4" name="TextBox 3">
            <a:extLst>
              <a:ext uri="{FF2B5EF4-FFF2-40B4-BE49-F238E27FC236}">
                <a16:creationId xmlns:a16="http://schemas.microsoft.com/office/drawing/2014/main" id="{073406CE-2E4C-4EE1-96AB-0DAECC1FD24F}"/>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Tree>
    <p:extLst>
      <p:ext uri="{BB962C8B-B14F-4D97-AF65-F5344CB8AC3E}">
        <p14:creationId xmlns:p14="http://schemas.microsoft.com/office/powerpoint/2010/main" val="10630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כותרת 1">
            <a:extLst>
              <a:ext uri="{FF2B5EF4-FFF2-40B4-BE49-F238E27FC236}">
                <a16:creationId xmlns:a16="http://schemas.microsoft.com/office/drawing/2014/main" id="{4ABF83E5-FCBA-4BFC-A5B2-759C3CAF5924}"/>
              </a:ext>
            </a:extLst>
          </p:cNvPr>
          <p:cNvSpPr txBox="1">
            <a:spLocks/>
          </p:cNvSpPr>
          <p:nvPr/>
        </p:nvSpPr>
        <p:spPr>
          <a:xfrm>
            <a:off x="600075" y="431081"/>
            <a:ext cx="11391899" cy="777849"/>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b="1" i="1" dirty="0">
                <a:solidFill>
                  <a:srgbClr val="7AD28B"/>
                </a:solidFill>
                <a:effectLst>
                  <a:outerShdw blurRad="38100" dist="38100" dir="2700000" algn="tl">
                    <a:srgbClr val="000000">
                      <a:alpha val="43137"/>
                    </a:srgbClr>
                  </a:outerShdw>
                </a:effectLst>
                <a:cs typeface="+mn-cs"/>
              </a:rPr>
              <a:t>צד הזכות- </a:t>
            </a:r>
          </a:p>
          <a:p>
            <a:pPr algn="ctr"/>
            <a:r>
              <a:rPr lang="he-IL" sz="6600" b="1" i="1" dirty="0">
                <a:solidFill>
                  <a:srgbClr val="7AD28B"/>
                </a:solidFill>
                <a:effectLst>
                  <a:outerShdw blurRad="38100" dist="38100" dir="2700000" algn="tl">
                    <a:srgbClr val="000000">
                      <a:alpha val="43137"/>
                    </a:srgbClr>
                  </a:outerShdw>
                </a:effectLst>
                <a:cs typeface="+mn-cs"/>
              </a:rPr>
              <a:t>התחייבויות והון</a:t>
            </a:r>
          </a:p>
        </p:txBody>
      </p:sp>
      <p:sp>
        <p:nvSpPr>
          <p:cNvPr id="13" name="TextBox 12">
            <a:extLst>
              <a:ext uri="{FF2B5EF4-FFF2-40B4-BE49-F238E27FC236}">
                <a16:creationId xmlns:a16="http://schemas.microsoft.com/office/drawing/2014/main" id="{2333B897-17A1-420D-ACEB-79AB6B6E89EA}"/>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pic>
        <p:nvPicPr>
          <p:cNvPr id="8" name="תמונה 7">
            <a:extLst>
              <a:ext uri="{FF2B5EF4-FFF2-40B4-BE49-F238E27FC236}">
                <a16:creationId xmlns:a16="http://schemas.microsoft.com/office/drawing/2014/main" id="{12458502-F114-4242-B35E-AAA7FAE7ABA7}"/>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2894290"/>
            <a:ext cx="4838700" cy="3220760"/>
          </a:xfrm>
          <a:prstGeom prst="rect">
            <a:avLst/>
          </a:prstGeom>
        </p:spPr>
      </p:pic>
    </p:spTree>
    <p:extLst>
      <p:ext uri="{BB962C8B-B14F-4D97-AF65-F5344CB8AC3E}">
        <p14:creationId xmlns:p14="http://schemas.microsoft.com/office/powerpoint/2010/main" val="284865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0049" y="144545"/>
            <a:ext cx="1128712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rPr>
              <a:t>ספקים</a:t>
            </a:r>
            <a:endParaRPr lang="he-IL" sz="6600" dirty="0">
              <a:effectLst>
                <a:outerShdw blurRad="38100" dist="38100" dir="2700000" algn="tl">
                  <a:srgbClr val="000000">
                    <a:alpha val="43137"/>
                  </a:srgbClr>
                </a:outerShdw>
              </a:effectLst>
              <a:cs typeface="+mn-cs"/>
            </a:endParaRP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3" name="מלבן 2">
            <a:extLst>
              <a:ext uri="{FF2B5EF4-FFF2-40B4-BE49-F238E27FC236}">
                <a16:creationId xmlns:a16="http://schemas.microsoft.com/office/drawing/2014/main" id="{8FB5524E-16C3-4D08-90AF-2F48504DDE8C}"/>
              </a:ext>
            </a:extLst>
          </p:cNvPr>
          <p:cNvSpPr/>
          <p:nvPr/>
        </p:nvSpPr>
        <p:spPr>
          <a:xfrm>
            <a:off x="2118963" y="2164905"/>
            <a:ext cx="8537446" cy="467629"/>
          </a:xfrm>
          <a:prstGeom prst="rect">
            <a:avLst/>
          </a:prstGeom>
        </p:spPr>
        <p:txBody>
          <a:bodyPr wrap="square">
            <a:spAutoFit/>
          </a:bodyPr>
          <a:lstStyle/>
          <a:p>
            <a:pPr marL="342900" lvl="0" indent="-342900" algn="r" rtl="1">
              <a:lnSpc>
                <a:spcPct val="107000"/>
              </a:lnSpc>
              <a:spcAft>
                <a:spcPts val="800"/>
              </a:spcAft>
              <a:buFont typeface="Arial" panose="020B0604020202020204" pitchFamily="34" charset="0"/>
              <a:buChar char="•"/>
            </a:pPr>
            <a:r>
              <a:rPr lang="he-IL" sz="2400" u="sng" dirty="0">
                <a:latin typeface="Calibri" panose="020F0502020204030204" pitchFamily="34" charset="0"/>
                <a:ea typeface="Calibri" panose="020F0502020204030204" pitchFamily="34" charset="0"/>
              </a:rPr>
              <a:t>בדיקת התאמת אישורי יתרה מספקים </a:t>
            </a:r>
            <a:r>
              <a:rPr lang="he-IL" sz="2400" b="1" u="sng" dirty="0">
                <a:latin typeface="Calibri" panose="020F0502020204030204" pitchFamily="34" charset="0"/>
                <a:ea typeface="Calibri" panose="020F0502020204030204" pitchFamily="34" charset="0"/>
              </a:rPr>
              <a:t>מהותיים </a:t>
            </a:r>
            <a:r>
              <a:rPr lang="he-IL" sz="2400" u="sng" dirty="0">
                <a:latin typeface="Calibri" panose="020F0502020204030204" pitchFamily="34" charset="0"/>
                <a:ea typeface="Calibri" panose="020F0502020204030204" pitchFamily="34" charset="0"/>
              </a:rPr>
              <a:t>ליתרה בספרים</a:t>
            </a:r>
            <a:endParaRPr lang="en-US" sz="2400" u="sng" dirty="0">
              <a:latin typeface="Calibri" panose="020F0502020204030204" pitchFamily="34" charset="0"/>
              <a:ea typeface="Calibri" panose="020F0502020204030204" pitchFamily="34" charset="0"/>
              <a:cs typeface="Arial" panose="020B0604020202020204" pitchFamily="34" charset="0"/>
            </a:endParaRPr>
          </a:p>
        </p:txBody>
      </p:sp>
      <p:sp>
        <p:nvSpPr>
          <p:cNvPr id="10" name="מלבן 9">
            <a:extLst>
              <a:ext uri="{FF2B5EF4-FFF2-40B4-BE49-F238E27FC236}">
                <a16:creationId xmlns:a16="http://schemas.microsoft.com/office/drawing/2014/main" id="{6461521C-677D-418A-8BF8-B7E933BE609A}"/>
              </a:ext>
            </a:extLst>
          </p:cNvPr>
          <p:cNvSpPr/>
          <p:nvPr/>
        </p:nvSpPr>
        <p:spPr>
          <a:xfrm>
            <a:off x="4524375" y="4364523"/>
            <a:ext cx="3748790" cy="836960"/>
          </a:xfrm>
          <a:prstGeom prst="rect">
            <a:avLst/>
          </a:prstGeom>
        </p:spPr>
        <p:txBody>
          <a:bodyPr wrap="square">
            <a:spAutoFit/>
          </a:bodyPr>
          <a:lstStyle/>
          <a:p>
            <a:pPr lvl="0" algn="ctr" rtl="1">
              <a:lnSpc>
                <a:spcPct val="107000"/>
              </a:lnSpc>
              <a:spcAft>
                <a:spcPts val="800"/>
              </a:spcAft>
            </a:pPr>
            <a:r>
              <a:rPr lang="he-IL" sz="2000" u="sng" dirty="0">
                <a:latin typeface="Calibri" panose="020F0502020204030204" pitchFamily="34" charset="0"/>
                <a:ea typeface="Calibri" panose="020F0502020204030204" pitchFamily="34" charset="0"/>
              </a:rPr>
              <a:t>היתרה באישור הספק היא הנכונה</a:t>
            </a:r>
          </a:p>
          <a:p>
            <a:pPr lvl="0" algn="ctr" rtl="1">
              <a:lnSpc>
                <a:spcPct val="107000"/>
              </a:lnSpc>
              <a:spcAft>
                <a:spcPts val="800"/>
              </a:spcAft>
            </a:pPr>
            <a:r>
              <a:rPr lang="he-IL" sz="2000" dirty="0">
                <a:latin typeface="Calibri" panose="020F0502020204030204" pitchFamily="34" charset="0"/>
                <a:ea typeface="Calibri" panose="020F0502020204030204" pitchFamily="34" charset="0"/>
                <a:cs typeface="Arial" panose="020B0604020202020204" pitchFamily="34" charset="0"/>
              </a:rPr>
              <a:t>ביצוע תיקון בספרים</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3" name="מלבן 12">
            <a:extLst>
              <a:ext uri="{FF2B5EF4-FFF2-40B4-BE49-F238E27FC236}">
                <a16:creationId xmlns:a16="http://schemas.microsoft.com/office/drawing/2014/main" id="{CC0AA131-2D2E-483B-9EC9-37FFE5F1C3A3}"/>
              </a:ext>
            </a:extLst>
          </p:cNvPr>
          <p:cNvSpPr/>
          <p:nvPr/>
        </p:nvSpPr>
        <p:spPr>
          <a:xfrm>
            <a:off x="8343898" y="3389535"/>
            <a:ext cx="3380585"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האישור תואם ליתרה בספרים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חץ: למטה 3">
            <a:extLst>
              <a:ext uri="{FF2B5EF4-FFF2-40B4-BE49-F238E27FC236}">
                <a16:creationId xmlns:a16="http://schemas.microsoft.com/office/drawing/2014/main" id="{6A104890-4F4D-45E2-8853-5A047DF757A9}"/>
              </a:ext>
            </a:extLst>
          </p:cNvPr>
          <p:cNvSpPr/>
          <p:nvPr/>
        </p:nvSpPr>
        <p:spPr>
          <a:xfrm rot="18789144">
            <a:off x="9382125" y="2571000"/>
            <a:ext cx="342900" cy="962025"/>
          </a:xfrm>
          <a:prstGeom prst="downArrow">
            <a:avLst/>
          </a:prstGeom>
          <a:solidFill>
            <a:srgbClr val="7AD28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חץ: למטה 11">
            <a:extLst>
              <a:ext uri="{FF2B5EF4-FFF2-40B4-BE49-F238E27FC236}">
                <a16:creationId xmlns:a16="http://schemas.microsoft.com/office/drawing/2014/main" id="{DAC2113B-978B-4115-94FE-C135B23AA418}"/>
              </a:ext>
            </a:extLst>
          </p:cNvPr>
          <p:cNvSpPr/>
          <p:nvPr/>
        </p:nvSpPr>
        <p:spPr>
          <a:xfrm rot="2674353">
            <a:off x="4832056" y="2594807"/>
            <a:ext cx="384839" cy="757184"/>
          </a:xfrm>
          <a:prstGeom prst="downArrow">
            <a:avLst/>
          </a:prstGeom>
          <a:solidFill>
            <a:srgbClr val="7AD28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חץ: למטה 13">
            <a:extLst>
              <a:ext uri="{FF2B5EF4-FFF2-40B4-BE49-F238E27FC236}">
                <a16:creationId xmlns:a16="http://schemas.microsoft.com/office/drawing/2014/main" id="{069CCD29-0B37-4F22-A745-CFC4E7B10307}"/>
              </a:ext>
            </a:extLst>
          </p:cNvPr>
          <p:cNvSpPr/>
          <p:nvPr/>
        </p:nvSpPr>
        <p:spPr>
          <a:xfrm>
            <a:off x="9891316" y="3851634"/>
            <a:ext cx="342900" cy="962025"/>
          </a:xfrm>
          <a:prstGeom prst="downArrow">
            <a:avLst/>
          </a:prstGeom>
          <a:solidFill>
            <a:srgbClr val="7AD28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a:extLst>
              <a:ext uri="{FF2B5EF4-FFF2-40B4-BE49-F238E27FC236}">
                <a16:creationId xmlns:a16="http://schemas.microsoft.com/office/drawing/2014/main" id="{42E4C287-0CF0-4576-B256-2B90D1C40A71}"/>
              </a:ext>
            </a:extLst>
          </p:cNvPr>
          <p:cNvSpPr/>
          <p:nvPr/>
        </p:nvSpPr>
        <p:spPr>
          <a:xfrm>
            <a:off x="8410573" y="4782941"/>
            <a:ext cx="3380585"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ניתן לעבור לבדיקת הסעיף הבא</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6" name="מלבן 15">
            <a:extLst>
              <a:ext uri="{FF2B5EF4-FFF2-40B4-BE49-F238E27FC236}">
                <a16:creationId xmlns:a16="http://schemas.microsoft.com/office/drawing/2014/main" id="{2144FD24-BE0A-4A8B-956A-29F3452866C1}"/>
              </a:ext>
            </a:extLst>
          </p:cNvPr>
          <p:cNvSpPr/>
          <p:nvPr/>
        </p:nvSpPr>
        <p:spPr>
          <a:xfrm>
            <a:off x="2546537" y="3238855"/>
            <a:ext cx="3841149"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האישור </a:t>
            </a:r>
            <a:r>
              <a:rPr lang="he-IL" sz="2000" b="1" dirty="0">
                <a:latin typeface="Calibri" panose="020F0502020204030204" pitchFamily="34" charset="0"/>
                <a:ea typeface="Calibri" panose="020F0502020204030204" pitchFamily="34" charset="0"/>
              </a:rPr>
              <a:t>אינו </a:t>
            </a:r>
            <a:r>
              <a:rPr lang="he-IL" sz="2000" dirty="0">
                <a:latin typeface="Calibri" panose="020F0502020204030204" pitchFamily="34" charset="0"/>
                <a:ea typeface="Calibri" panose="020F0502020204030204" pitchFamily="34" charset="0"/>
              </a:rPr>
              <a:t>תואם ליתרה בספרים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7" name="חץ: למטה 16">
            <a:extLst>
              <a:ext uri="{FF2B5EF4-FFF2-40B4-BE49-F238E27FC236}">
                <a16:creationId xmlns:a16="http://schemas.microsoft.com/office/drawing/2014/main" id="{67CAF5AF-9843-48C8-9B79-9F9CF93AD4FD}"/>
              </a:ext>
            </a:extLst>
          </p:cNvPr>
          <p:cNvSpPr/>
          <p:nvPr/>
        </p:nvSpPr>
        <p:spPr>
          <a:xfrm rot="18791884">
            <a:off x="5743224" y="3620540"/>
            <a:ext cx="360847" cy="682787"/>
          </a:xfrm>
          <a:prstGeom prst="downArrow">
            <a:avLst/>
          </a:prstGeom>
          <a:solidFill>
            <a:srgbClr val="7AD28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a:extLst>
              <a:ext uri="{FF2B5EF4-FFF2-40B4-BE49-F238E27FC236}">
                <a16:creationId xmlns:a16="http://schemas.microsoft.com/office/drawing/2014/main" id="{20131B06-82A8-4300-9C58-61C1817B3F24}"/>
              </a:ext>
            </a:extLst>
          </p:cNvPr>
          <p:cNvSpPr/>
          <p:nvPr/>
        </p:nvSpPr>
        <p:spPr>
          <a:xfrm>
            <a:off x="195262" y="1130139"/>
            <a:ext cx="11801475" cy="862800"/>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400" dirty="0">
                <a:latin typeface="Calibri" panose="020F0502020204030204" pitchFamily="34" charset="0"/>
                <a:ea typeface="Calibri" panose="020F0502020204030204" pitchFamily="34" charset="0"/>
              </a:rPr>
              <a:t>בחינת חשבונות "חשודים" כגון ספקים בחובה. בירור הסיבה ליתרת החובה בכרטיס הספק (מקדמות ששולמו ע"ח שירות עתידי, שיוך תשלומים לספק אחר לכרטיס הספק הספציפי וכד').</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19" name="חץ: למטה 18">
            <a:extLst>
              <a:ext uri="{FF2B5EF4-FFF2-40B4-BE49-F238E27FC236}">
                <a16:creationId xmlns:a16="http://schemas.microsoft.com/office/drawing/2014/main" id="{81B068E9-4EC6-45D7-8BDF-2E99E0D8712C}"/>
              </a:ext>
            </a:extLst>
          </p:cNvPr>
          <p:cNvSpPr/>
          <p:nvPr/>
        </p:nvSpPr>
        <p:spPr>
          <a:xfrm rot="2316117">
            <a:off x="3202730" y="3629565"/>
            <a:ext cx="360847" cy="682787"/>
          </a:xfrm>
          <a:prstGeom prst="downArrow">
            <a:avLst/>
          </a:prstGeom>
          <a:solidFill>
            <a:srgbClr val="7AD28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מלבן 19">
            <a:extLst>
              <a:ext uri="{FF2B5EF4-FFF2-40B4-BE49-F238E27FC236}">
                <a16:creationId xmlns:a16="http://schemas.microsoft.com/office/drawing/2014/main" id="{B62DC753-5A29-4D23-9609-4A1675443ED8}"/>
              </a:ext>
            </a:extLst>
          </p:cNvPr>
          <p:cNvSpPr/>
          <p:nvPr/>
        </p:nvSpPr>
        <p:spPr>
          <a:xfrm>
            <a:off x="-383673" y="4322577"/>
            <a:ext cx="5818161" cy="838948"/>
          </a:xfrm>
          <a:prstGeom prst="rect">
            <a:avLst/>
          </a:prstGeom>
        </p:spPr>
        <p:txBody>
          <a:bodyPr wrap="square">
            <a:spAutoFit/>
          </a:bodyPr>
          <a:lstStyle/>
          <a:p>
            <a:pPr lvl="0" algn="ctr" rtl="1">
              <a:lnSpc>
                <a:spcPct val="107000"/>
              </a:lnSpc>
              <a:spcAft>
                <a:spcPts val="800"/>
              </a:spcAft>
            </a:pPr>
            <a:r>
              <a:rPr lang="he-IL" sz="2000" u="sng" dirty="0">
                <a:latin typeface="Calibri" panose="020F0502020204030204" pitchFamily="34" charset="0"/>
                <a:ea typeface="Calibri" panose="020F0502020204030204" pitchFamily="34" charset="0"/>
              </a:rPr>
              <a:t>היתרה בספרים נכונה</a:t>
            </a:r>
          </a:p>
          <a:p>
            <a:pPr lvl="0" algn="ctr" rtl="1">
              <a:lnSpc>
                <a:spcPct val="107000"/>
              </a:lnSpc>
              <a:spcAft>
                <a:spcPts val="800"/>
              </a:spcAft>
            </a:pPr>
            <a:r>
              <a:rPr lang="he-IL" sz="2000" dirty="0">
                <a:latin typeface="Calibri" panose="020F0502020204030204" pitchFamily="34" charset="0"/>
                <a:ea typeface="Calibri" panose="020F0502020204030204" pitchFamily="34" charset="0"/>
                <a:cs typeface="Arial" panose="020B0604020202020204" pitchFamily="34" charset="0"/>
              </a:rPr>
              <a:t>לעדכן את הספק על היתרה השגויה בספריו</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21" name="מלבן 20">
            <a:extLst>
              <a:ext uri="{FF2B5EF4-FFF2-40B4-BE49-F238E27FC236}">
                <a16:creationId xmlns:a16="http://schemas.microsoft.com/office/drawing/2014/main" id="{8A17F150-3FAC-451B-85F5-0C884426A2E8}"/>
              </a:ext>
            </a:extLst>
          </p:cNvPr>
          <p:cNvSpPr/>
          <p:nvPr/>
        </p:nvSpPr>
        <p:spPr>
          <a:xfrm>
            <a:off x="195262" y="5338749"/>
            <a:ext cx="11801475" cy="862800"/>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400" dirty="0">
                <a:latin typeface="Calibri" panose="020F0502020204030204" pitchFamily="34" charset="0"/>
                <a:ea typeface="Calibri" panose="020F0502020204030204" pitchFamily="34" charset="0"/>
              </a:rPr>
              <a:t>ספקים בחו"ל- העמדת היתרה בהתאם לשער החליפין ביום 31/12 של אותה השנה. שערוך הכרטיס יבוצע כנגד הוצאות/הכנסות מהפרשי שער.</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393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0" grpId="0"/>
      <p:bldP spid="13" grpId="0"/>
      <p:bldP spid="4" grpId="0" animBg="1"/>
      <p:bldP spid="12" grpId="0" animBg="1"/>
      <p:bldP spid="14" grpId="0" animBg="1"/>
      <p:bldP spid="15" grpId="0"/>
      <p:bldP spid="16" grpId="0"/>
      <p:bldP spid="17" grpId="0" animBg="1"/>
      <p:bldP spid="18" grpId="0"/>
      <p:bldP spid="19" grpId="0" animBg="1"/>
      <p:bldP spid="20" grpId="0"/>
      <p:bldP spid="2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0049" y="144545"/>
            <a:ext cx="1128712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חו"ז עובדים</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3" name="מלבן 2">
            <a:extLst>
              <a:ext uri="{FF2B5EF4-FFF2-40B4-BE49-F238E27FC236}">
                <a16:creationId xmlns:a16="http://schemas.microsoft.com/office/drawing/2014/main" id="{8FB5524E-16C3-4D08-90AF-2F48504DDE8C}"/>
              </a:ext>
            </a:extLst>
          </p:cNvPr>
          <p:cNvSpPr/>
          <p:nvPr/>
        </p:nvSpPr>
        <p:spPr>
          <a:xfrm>
            <a:off x="1997204" y="2914100"/>
            <a:ext cx="8537446" cy="467629"/>
          </a:xfrm>
          <a:prstGeom prst="rect">
            <a:avLst/>
          </a:prstGeom>
        </p:spPr>
        <p:txBody>
          <a:bodyPr wrap="square">
            <a:spAutoFit/>
          </a:bodyPr>
          <a:lstStyle/>
          <a:p>
            <a:pPr lvl="0" algn="r" rtl="1">
              <a:lnSpc>
                <a:spcPct val="107000"/>
              </a:lnSpc>
              <a:spcAft>
                <a:spcPts val="800"/>
              </a:spcAft>
            </a:pPr>
            <a:r>
              <a:rPr lang="he-IL" sz="2400" u="sng" dirty="0">
                <a:latin typeface="Calibri" panose="020F0502020204030204" pitchFamily="34" charset="0"/>
                <a:ea typeface="Calibri" panose="020F0502020204030204" pitchFamily="34" charset="0"/>
              </a:rPr>
              <a:t>בדיקת התאמת פקודת השכר לחודש דצמבר ליתרת העובדים בספרים</a:t>
            </a:r>
            <a:endParaRPr lang="en-US" sz="2400" u="sng" dirty="0">
              <a:latin typeface="Calibri" panose="020F0502020204030204" pitchFamily="34" charset="0"/>
              <a:ea typeface="Calibri" panose="020F0502020204030204" pitchFamily="34" charset="0"/>
              <a:cs typeface="Arial" panose="020B0604020202020204" pitchFamily="34" charset="0"/>
            </a:endParaRPr>
          </a:p>
        </p:txBody>
      </p:sp>
      <p:sp>
        <p:nvSpPr>
          <p:cNvPr id="10" name="מלבן 9">
            <a:extLst>
              <a:ext uri="{FF2B5EF4-FFF2-40B4-BE49-F238E27FC236}">
                <a16:creationId xmlns:a16="http://schemas.microsoft.com/office/drawing/2014/main" id="{6461521C-677D-418A-8BF8-B7E933BE609A}"/>
              </a:ext>
            </a:extLst>
          </p:cNvPr>
          <p:cNvSpPr/>
          <p:nvPr/>
        </p:nvSpPr>
        <p:spPr>
          <a:xfrm>
            <a:off x="1095375" y="5424650"/>
            <a:ext cx="5818161" cy="734368"/>
          </a:xfrm>
          <a:prstGeom prst="rect">
            <a:avLst/>
          </a:prstGeom>
        </p:spPr>
        <p:txBody>
          <a:bodyPr wrap="square">
            <a:spAutoFit/>
          </a:bodyPr>
          <a:lstStyle/>
          <a:p>
            <a:pPr lvl="0" algn="ctr" rtl="1">
              <a:lnSpc>
                <a:spcPct val="107000"/>
              </a:lnSpc>
              <a:spcAft>
                <a:spcPts val="800"/>
              </a:spcAft>
            </a:pPr>
            <a:r>
              <a:rPr lang="he-IL" sz="2000" dirty="0">
                <a:latin typeface="Calibri" panose="020F0502020204030204" pitchFamily="34" charset="0"/>
                <a:ea typeface="Calibri" panose="020F0502020204030204" pitchFamily="34" charset="0"/>
              </a:rPr>
              <a:t>יש לאתר את המקור לאי ההתאמה (פקודות שכר שהוקלדו באופן שגוי וכד')</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3" name="מלבן 12">
            <a:extLst>
              <a:ext uri="{FF2B5EF4-FFF2-40B4-BE49-F238E27FC236}">
                <a16:creationId xmlns:a16="http://schemas.microsoft.com/office/drawing/2014/main" id="{CC0AA131-2D2E-483B-9EC9-37FFE5F1C3A3}"/>
              </a:ext>
            </a:extLst>
          </p:cNvPr>
          <p:cNvSpPr/>
          <p:nvPr/>
        </p:nvSpPr>
        <p:spPr>
          <a:xfrm>
            <a:off x="7210423" y="4046760"/>
            <a:ext cx="3380585"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הפקודה תואמת ליתרה בספרים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חץ: למטה 3">
            <a:extLst>
              <a:ext uri="{FF2B5EF4-FFF2-40B4-BE49-F238E27FC236}">
                <a16:creationId xmlns:a16="http://schemas.microsoft.com/office/drawing/2014/main" id="{6A104890-4F4D-45E2-8853-5A047DF757A9}"/>
              </a:ext>
            </a:extLst>
          </p:cNvPr>
          <p:cNvSpPr/>
          <p:nvPr/>
        </p:nvSpPr>
        <p:spPr>
          <a:xfrm rot="18789144">
            <a:off x="8410575" y="3228225"/>
            <a:ext cx="342900" cy="962025"/>
          </a:xfrm>
          <a:prstGeom prst="downArrow">
            <a:avLst/>
          </a:prstGeom>
          <a:solidFill>
            <a:srgbClr val="7AD28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חץ: למטה 11">
            <a:extLst>
              <a:ext uri="{FF2B5EF4-FFF2-40B4-BE49-F238E27FC236}">
                <a16:creationId xmlns:a16="http://schemas.microsoft.com/office/drawing/2014/main" id="{DAC2113B-978B-4115-94FE-C135B23AA418}"/>
              </a:ext>
            </a:extLst>
          </p:cNvPr>
          <p:cNvSpPr/>
          <p:nvPr/>
        </p:nvSpPr>
        <p:spPr>
          <a:xfrm rot="2674353">
            <a:off x="4745852" y="3208582"/>
            <a:ext cx="342900" cy="962025"/>
          </a:xfrm>
          <a:prstGeom prst="downArrow">
            <a:avLst/>
          </a:prstGeom>
          <a:solidFill>
            <a:srgbClr val="7AD28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חץ: למטה 13">
            <a:extLst>
              <a:ext uri="{FF2B5EF4-FFF2-40B4-BE49-F238E27FC236}">
                <a16:creationId xmlns:a16="http://schemas.microsoft.com/office/drawing/2014/main" id="{069CCD29-0B37-4F22-A745-CFC4E7B10307}"/>
              </a:ext>
            </a:extLst>
          </p:cNvPr>
          <p:cNvSpPr/>
          <p:nvPr/>
        </p:nvSpPr>
        <p:spPr>
          <a:xfrm>
            <a:off x="8729266" y="4508859"/>
            <a:ext cx="342900" cy="962025"/>
          </a:xfrm>
          <a:prstGeom prst="downArrow">
            <a:avLst/>
          </a:prstGeom>
          <a:solidFill>
            <a:srgbClr val="7AD28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a:extLst>
              <a:ext uri="{FF2B5EF4-FFF2-40B4-BE49-F238E27FC236}">
                <a16:creationId xmlns:a16="http://schemas.microsoft.com/office/drawing/2014/main" id="{42E4C287-0CF0-4576-B256-2B90D1C40A71}"/>
              </a:ext>
            </a:extLst>
          </p:cNvPr>
          <p:cNvSpPr/>
          <p:nvPr/>
        </p:nvSpPr>
        <p:spPr>
          <a:xfrm>
            <a:off x="7210423" y="5440166"/>
            <a:ext cx="3380585"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ניתן לעבור לבדיקת הסעיף הבא</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6" name="מלבן 15">
            <a:extLst>
              <a:ext uri="{FF2B5EF4-FFF2-40B4-BE49-F238E27FC236}">
                <a16:creationId xmlns:a16="http://schemas.microsoft.com/office/drawing/2014/main" id="{2144FD24-BE0A-4A8B-956A-29F3452866C1}"/>
              </a:ext>
            </a:extLst>
          </p:cNvPr>
          <p:cNvSpPr/>
          <p:nvPr/>
        </p:nvSpPr>
        <p:spPr>
          <a:xfrm>
            <a:off x="2537012" y="4084762"/>
            <a:ext cx="3841149"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הפקודה </a:t>
            </a:r>
            <a:r>
              <a:rPr lang="he-IL" sz="2000" b="1" dirty="0">
                <a:latin typeface="Calibri" panose="020F0502020204030204" pitchFamily="34" charset="0"/>
                <a:ea typeface="Calibri" panose="020F0502020204030204" pitchFamily="34" charset="0"/>
              </a:rPr>
              <a:t>אינה </a:t>
            </a:r>
            <a:r>
              <a:rPr lang="he-IL" sz="2000" dirty="0">
                <a:latin typeface="Calibri" panose="020F0502020204030204" pitchFamily="34" charset="0"/>
                <a:ea typeface="Calibri" panose="020F0502020204030204" pitchFamily="34" charset="0"/>
              </a:rPr>
              <a:t>תואם ליתרה בספרים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7" name="חץ: למטה 16">
            <a:extLst>
              <a:ext uri="{FF2B5EF4-FFF2-40B4-BE49-F238E27FC236}">
                <a16:creationId xmlns:a16="http://schemas.microsoft.com/office/drawing/2014/main" id="{67CAF5AF-9843-48C8-9B79-9F9CF93AD4FD}"/>
              </a:ext>
            </a:extLst>
          </p:cNvPr>
          <p:cNvSpPr/>
          <p:nvPr/>
        </p:nvSpPr>
        <p:spPr>
          <a:xfrm>
            <a:off x="4335804" y="4489809"/>
            <a:ext cx="342900" cy="962025"/>
          </a:xfrm>
          <a:prstGeom prst="downArrow">
            <a:avLst/>
          </a:prstGeom>
          <a:solidFill>
            <a:srgbClr val="7AD28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a:extLst>
              <a:ext uri="{FF2B5EF4-FFF2-40B4-BE49-F238E27FC236}">
                <a16:creationId xmlns:a16="http://schemas.microsoft.com/office/drawing/2014/main" id="{408FF86C-8A97-43DC-AA53-1E00B55F49A9}"/>
              </a:ext>
            </a:extLst>
          </p:cNvPr>
          <p:cNvSpPr/>
          <p:nvPr/>
        </p:nvSpPr>
        <p:spPr>
          <a:xfrm>
            <a:off x="195262" y="1214153"/>
            <a:ext cx="11801475" cy="467629"/>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400" dirty="0">
                <a:latin typeface="Calibri" panose="020F0502020204030204" pitchFamily="34" charset="0"/>
                <a:ea typeface="Calibri" panose="020F0502020204030204" pitchFamily="34" charset="0"/>
              </a:rPr>
              <a:t>הפקת פקודת שכר מפורטת לחודש דצמבר ממערכת השכר (הכוללת את פירוט העובדים)</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19" name="מלבן 18">
            <a:extLst>
              <a:ext uri="{FF2B5EF4-FFF2-40B4-BE49-F238E27FC236}">
                <a16:creationId xmlns:a16="http://schemas.microsoft.com/office/drawing/2014/main" id="{00C34293-C86C-43B7-901B-2B46D8AB6AC7}"/>
              </a:ext>
            </a:extLst>
          </p:cNvPr>
          <p:cNvSpPr/>
          <p:nvPr/>
        </p:nvSpPr>
        <p:spPr>
          <a:xfrm>
            <a:off x="195262" y="1716679"/>
            <a:ext cx="11801475" cy="1257973"/>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400" dirty="0">
                <a:latin typeface="Calibri" panose="020F0502020204030204" pitchFamily="34" charset="0"/>
                <a:ea typeface="Calibri" panose="020F0502020204030204" pitchFamily="34" charset="0"/>
              </a:rPr>
              <a:t>השוואה בין יתרת כרטיסי העובדים לבין השכר האחרון לחודש דצמבר (שישולם לאחר תאריך המאזן). יתרת הכרטיסים תעמוד על סך השכר שישולם לכל עובד בחודש ינואר שבשנה העוקבת (קרי לאחר תאריך המאזן).</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9351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0" grpId="0"/>
      <p:bldP spid="13" grpId="0"/>
      <p:bldP spid="4" grpId="0" animBg="1"/>
      <p:bldP spid="12" grpId="0" animBg="1"/>
      <p:bldP spid="14" grpId="0" animBg="1"/>
      <p:bldP spid="15" grpId="0"/>
      <p:bldP spid="16" grpId="0"/>
      <p:bldP spid="17" grpId="0" animBg="1"/>
      <p:bldP spid="18" grpId="0"/>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323849" y="144545"/>
            <a:ext cx="1149667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כרטיסי אשראי</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3" name="מלבן 2">
            <a:extLst>
              <a:ext uri="{FF2B5EF4-FFF2-40B4-BE49-F238E27FC236}">
                <a16:creationId xmlns:a16="http://schemas.microsoft.com/office/drawing/2014/main" id="{8FB5524E-16C3-4D08-90AF-2F48504DDE8C}"/>
              </a:ext>
            </a:extLst>
          </p:cNvPr>
          <p:cNvSpPr/>
          <p:nvPr/>
        </p:nvSpPr>
        <p:spPr>
          <a:xfrm>
            <a:off x="2819399" y="1449634"/>
            <a:ext cx="8743161" cy="734368"/>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בחינת אי קיומן של תנועות פתוחות בהתאמות כרטיסי האשראי, מלבד אלו העתידות להיפרע לאחר תאריך המאזן</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9" name="מלבן 8">
            <a:extLst>
              <a:ext uri="{FF2B5EF4-FFF2-40B4-BE49-F238E27FC236}">
                <a16:creationId xmlns:a16="http://schemas.microsoft.com/office/drawing/2014/main" id="{B4B10EFB-C404-44E5-9BBA-FED256F5872A}"/>
              </a:ext>
            </a:extLst>
          </p:cNvPr>
          <p:cNvSpPr/>
          <p:nvPr/>
        </p:nvSpPr>
        <p:spPr>
          <a:xfrm>
            <a:off x="2124074" y="2406720"/>
            <a:ext cx="9438485" cy="734368"/>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קבלת אישורי יתרה מחברות האשראי, בגין חיובים שבוצעו עד ליום המאזן אך ייפרעו רק לאחר תאריך המאזן (ביום פירעון האשראי בבנק).</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2" name="מלבן 11">
            <a:extLst>
              <a:ext uri="{FF2B5EF4-FFF2-40B4-BE49-F238E27FC236}">
                <a16:creationId xmlns:a16="http://schemas.microsoft.com/office/drawing/2014/main" id="{82DA9067-4C04-46A2-81FC-85A31F8F948F}"/>
              </a:ext>
            </a:extLst>
          </p:cNvPr>
          <p:cNvSpPr/>
          <p:nvPr/>
        </p:nvSpPr>
        <p:spPr>
          <a:xfrm>
            <a:off x="2294734" y="3429000"/>
            <a:ext cx="9267825" cy="2051652"/>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במקרים של עסקאות בתשלומים, יש לוודא כי ניתן ביטוי למלוא העסקה שעתידה להיפרע לאחר תאריך המאזן, ולא רק לתשלום הקרוב. לדוגמה: ביום 20/11/18 בוצעה עסקה בסך 1,000 ₪ לתשלום ב-5 תשלומים שווים של 200 ₪ כל אחד. בתאריך 10/12/18 חויב תשלום אחד בסך 200 ₪, אך קיימים 4 תשלומים נוספים בסך כולל של 800 ₪ שייפרעו לאחר תאריך המאזן. יש לוודא כי היתרה בסך 800 ₪ היא זו שנותרה בספרים, ולא רק היתרה הקרובה בסך 200 ₪ שעתידה להיפרד בתאריך 10/01/19.</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00351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0049" y="144545"/>
            <a:ext cx="1128712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rPr>
              <a:t>הלוואות</a:t>
            </a:r>
            <a:endParaRPr lang="he-IL" sz="6600" dirty="0">
              <a:effectLst>
                <a:outerShdw blurRad="38100" dist="38100" dir="2700000" algn="tl">
                  <a:srgbClr val="000000">
                    <a:alpha val="43137"/>
                  </a:srgbClr>
                </a:outerShdw>
              </a:effectLst>
              <a:cs typeface="+mn-cs"/>
            </a:endParaRP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18" name="מלבן 17">
            <a:extLst>
              <a:ext uri="{FF2B5EF4-FFF2-40B4-BE49-F238E27FC236}">
                <a16:creationId xmlns:a16="http://schemas.microsoft.com/office/drawing/2014/main" id="{20131B06-82A8-4300-9C58-61C1817B3F24}"/>
              </a:ext>
            </a:extLst>
          </p:cNvPr>
          <p:cNvSpPr/>
          <p:nvPr/>
        </p:nvSpPr>
        <p:spPr>
          <a:xfrm>
            <a:off x="195262" y="1054693"/>
            <a:ext cx="11801475" cy="467629"/>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400" dirty="0">
                <a:latin typeface="Calibri" panose="020F0502020204030204" pitchFamily="34" charset="0"/>
                <a:ea typeface="Calibri" panose="020F0502020204030204" pitchFamily="34" charset="0"/>
              </a:rPr>
              <a:t>קבלת אישור יתרה מהבנקים ומחברות אשראי בגין הלוואות בנקאיות וחוץ בנקאיות.</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21" name="מלבן 20">
            <a:extLst>
              <a:ext uri="{FF2B5EF4-FFF2-40B4-BE49-F238E27FC236}">
                <a16:creationId xmlns:a16="http://schemas.microsoft.com/office/drawing/2014/main" id="{8A17F150-3FAC-451B-85F5-0C884426A2E8}"/>
              </a:ext>
            </a:extLst>
          </p:cNvPr>
          <p:cNvSpPr/>
          <p:nvPr/>
        </p:nvSpPr>
        <p:spPr>
          <a:xfrm>
            <a:off x="195262" y="5281599"/>
            <a:ext cx="11801475" cy="862800"/>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400" dirty="0">
                <a:latin typeface="Calibri" panose="020F0502020204030204" pitchFamily="34" charset="0"/>
                <a:ea typeface="Calibri" panose="020F0502020204030204" pitchFamily="34" charset="0"/>
              </a:rPr>
              <a:t>קבלת לוח סילוקין לצורך מיון בין החלות השוטפת של ההלוואות לזמן ארוך (הקרן שתיפרע לאחר שנה מיום המאזן), לבין יתרת ההלוואה לזמן ארוך (סך ההלוואה בניכוי החלויות השוטפות)</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22" name="מלבן 21">
            <a:extLst>
              <a:ext uri="{FF2B5EF4-FFF2-40B4-BE49-F238E27FC236}">
                <a16:creationId xmlns:a16="http://schemas.microsoft.com/office/drawing/2014/main" id="{B60105A4-B4D3-4DFF-B0AB-678B21635AB8}"/>
              </a:ext>
            </a:extLst>
          </p:cNvPr>
          <p:cNvSpPr/>
          <p:nvPr/>
        </p:nvSpPr>
        <p:spPr>
          <a:xfrm>
            <a:off x="3838295" y="1534171"/>
            <a:ext cx="5495415" cy="467629"/>
          </a:xfrm>
          <a:prstGeom prst="rect">
            <a:avLst/>
          </a:prstGeom>
        </p:spPr>
        <p:txBody>
          <a:bodyPr wrap="none">
            <a:spAutoFit/>
          </a:bodyPr>
          <a:lstStyle/>
          <a:p>
            <a:pPr lvl="0" algn="r" rtl="1">
              <a:lnSpc>
                <a:spcPct val="107000"/>
              </a:lnSpc>
              <a:spcAft>
                <a:spcPts val="800"/>
              </a:spcAft>
            </a:pPr>
            <a:r>
              <a:rPr lang="he-IL" sz="2400" dirty="0">
                <a:latin typeface="Calibri" panose="020F0502020204030204" pitchFamily="34" charset="0"/>
                <a:ea typeface="Calibri" panose="020F0502020204030204" pitchFamily="34" charset="0"/>
              </a:rPr>
              <a:t>בדיקת התאמת אישור היתרה ליתרה בספרים</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23" name="מלבן 22">
            <a:extLst>
              <a:ext uri="{FF2B5EF4-FFF2-40B4-BE49-F238E27FC236}">
                <a16:creationId xmlns:a16="http://schemas.microsoft.com/office/drawing/2014/main" id="{3BE1EC18-985A-4890-BDE4-55A7E558216A}"/>
              </a:ext>
            </a:extLst>
          </p:cNvPr>
          <p:cNvSpPr/>
          <p:nvPr/>
        </p:nvSpPr>
        <p:spPr>
          <a:xfrm>
            <a:off x="1714500" y="4357850"/>
            <a:ext cx="5199036" cy="734368"/>
          </a:xfrm>
          <a:prstGeom prst="rect">
            <a:avLst/>
          </a:prstGeom>
        </p:spPr>
        <p:txBody>
          <a:bodyPr wrap="square">
            <a:spAutoFit/>
          </a:bodyPr>
          <a:lstStyle/>
          <a:p>
            <a:pPr lvl="0" algn="ctr" rtl="1">
              <a:lnSpc>
                <a:spcPct val="107000"/>
              </a:lnSpc>
              <a:spcAft>
                <a:spcPts val="800"/>
              </a:spcAft>
            </a:pPr>
            <a:r>
              <a:rPr lang="he-IL" sz="2000" dirty="0">
                <a:latin typeface="Calibri" panose="020F0502020204030204" pitchFamily="34" charset="0"/>
                <a:ea typeface="Calibri" panose="020F0502020204030204" pitchFamily="34" charset="0"/>
              </a:rPr>
              <a:t>יש לאתר את המקור לאי ההתאמה (ייחוס תשלומי ההלוואה לחשבון שגוי וכד')</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24" name="מלבן 23">
            <a:extLst>
              <a:ext uri="{FF2B5EF4-FFF2-40B4-BE49-F238E27FC236}">
                <a16:creationId xmlns:a16="http://schemas.microsoft.com/office/drawing/2014/main" id="{F60427BD-5AA6-4EA2-872C-B22926974B51}"/>
              </a:ext>
            </a:extLst>
          </p:cNvPr>
          <p:cNvSpPr/>
          <p:nvPr/>
        </p:nvSpPr>
        <p:spPr>
          <a:xfrm>
            <a:off x="7210422" y="2900069"/>
            <a:ext cx="3380585"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האישור תואם ליתרה בספרים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5" name="חץ: למטה 24">
            <a:extLst>
              <a:ext uri="{FF2B5EF4-FFF2-40B4-BE49-F238E27FC236}">
                <a16:creationId xmlns:a16="http://schemas.microsoft.com/office/drawing/2014/main" id="{6BCD715F-E063-4987-B7E1-EEE2A1DD88D0}"/>
              </a:ext>
            </a:extLst>
          </p:cNvPr>
          <p:cNvSpPr/>
          <p:nvPr/>
        </p:nvSpPr>
        <p:spPr>
          <a:xfrm rot="18789144">
            <a:off x="8410575" y="1999500"/>
            <a:ext cx="342900" cy="962025"/>
          </a:xfrm>
          <a:prstGeom prst="downArrow">
            <a:avLst/>
          </a:prstGeom>
          <a:solidFill>
            <a:srgbClr val="7AD28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6" name="חץ: למטה 25">
            <a:extLst>
              <a:ext uri="{FF2B5EF4-FFF2-40B4-BE49-F238E27FC236}">
                <a16:creationId xmlns:a16="http://schemas.microsoft.com/office/drawing/2014/main" id="{ECB3A9BB-CF8E-4EA8-9306-01199D5C8027}"/>
              </a:ext>
            </a:extLst>
          </p:cNvPr>
          <p:cNvSpPr/>
          <p:nvPr/>
        </p:nvSpPr>
        <p:spPr>
          <a:xfrm rot="2674353">
            <a:off x="4745852" y="1989382"/>
            <a:ext cx="342900" cy="962025"/>
          </a:xfrm>
          <a:prstGeom prst="downArrow">
            <a:avLst/>
          </a:prstGeom>
          <a:solidFill>
            <a:srgbClr val="7AD28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7" name="חץ: למטה 26">
            <a:extLst>
              <a:ext uri="{FF2B5EF4-FFF2-40B4-BE49-F238E27FC236}">
                <a16:creationId xmlns:a16="http://schemas.microsoft.com/office/drawing/2014/main" id="{0CB029EE-268E-48DE-8EDD-F6B5CD1E6AF8}"/>
              </a:ext>
            </a:extLst>
          </p:cNvPr>
          <p:cNvSpPr/>
          <p:nvPr/>
        </p:nvSpPr>
        <p:spPr>
          <a:xfrm>
            <a:off x="8729266" y="3289659"/>
            <a:ext cx="342900" cy="962025"/>
          </a:xfrm>
          <a:prstGeom prst="downArrow">
            <a:avLst/>
          </a:prstGeom>
          <a:solidFill>
            <a:srgbClr val="7AD28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8" name="מלבן 27">
            <a:extLst>
              <a:ext uri="{FF2B5EF4-FFF2-40B4-BE49-F238E27FC236}">
                <a16:creationId xmlns:a16="http://schemas.microsoft.com/office/drawing/2014/main" id="{20431700-6D47-4285-BE40-6BCA0E5DEF2A}"/>
              </a:ext>
            </a:extLst>
          </p:cNvPr>
          <p:cNvSpPr/>
          <p:nvPr/>
        </p:nvSpPr>
        <p:spPr>
          <a:xfrm>
            <a:off x="7210423" y="4373366"/>
            <a:ext cx="3380585"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ניתן לעבור לבדיקת הסעיף הבא</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9" name="מלבן 28">
            <a:extLst>
              <a:ext uri="{FF2B5EF4-FFF2-40B4-BE49-F238E27FC236}">
                <a16:creationId xmlns:a16="http://schemas.microsoft.com/office/drawing/2014/main" id="{08768630-9A12-4E4D-B732-43D020156D1D}"/>
              </a:ext>
            </a:extLst>
          </p:cNvPr>
          <p:cNvSpPr/>
          <p:nvPr/>
        </p:nvSpPr>
        <p:spPr>
          <a:xfrm>
            <a:off x="2525408" y="2899469"/>
            <a:ext cx="3841149"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האישור </a:t>
            </a:r>
            <a:r>
              <a:rPr lang="he-IL" sz="2000" b="1" dirty="0">
                <a:latin typeface="Calibri" panose="020F0502020204030204" pitchFamily="34" charset="0"/>
                <a:ea typeface="Calibri" panose="020F0502020204030204" pitchFamily="34" charset="0"/>
              </a:rPr>
              <a:t>אינו </a:t>
            </a:r>
            <a:r>
              <a:rPr lang="he-IL" sz="2000" dirty="0">
                <a:latin typeface="Calibri" panose="020F0502020204030204" pitchFamily="34" charset="0"/>
                <a:ea typeface="Calibri" panose="020F0502020204030204" pitchFamily="34" charset="0"/>
              </a:rPr>
              <a:t>תואם ליתרה בספרים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0" name="חץ: למטה 29">
            <a:extLst>
              <a:ext uri="{FF2B5EF4-FFF2-40B4-BE49-F238E27FC236}">
                <a16:creationId xmlns:a16="http://schemas.microsoft.com/office/drawing/2014/main" id="{3651944D-6EEF-437F-B10D-A59A34282748}"/>
              </a:ext>
            </a:extLst>
          </p:cNvPr>
          <p:cNvSpPr/>
          <p:nvPr/>
        </p:nvSpPr>
        <p:spPr>
          <a:xfrm>
            <a:off x="4335804" y="3289659"/>
            <a:ext cx="342900" cy="962025"/>
          </a:xfrm>
          <a:prstGeom prst="downArrow">
            <a:avLst/>
          </a:prstGeom>
          <a:solidFill>
            <a:srgbClr val="7AD28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Tree>
    <p:extLst>
      <p:ext uri="{BB962C8B-B14F-4D97-AF65-F5344CB8AC3E}">
        <p14:creationId xmlns:p14="http://schemas.microsoft.com/office/powerpoint/2010/main" val="306481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p:bldP spid="21" grpId="0"/>
      <p:bldP spid="22" grpId="0"/>
      <p:bldP spid="23" grpId="0"/>
      <p:bldP spid="24" grpId="0"/>
      <p:bldP spid="25" grpId="0" animBg="1"/>
      <p:bldP spid="26" grpId="0" animBg="1"/>
      <p:bldP spid="27" grpId="0" animBg="1"/>
      <p:bldP spid="28" grpId="0"/>
      <p:bldP spid="29" grpId="0"/>
      <p:bldP spid="3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כותרת 1">
            <a:extLst>
              <a:ext uri="{FF2B5EF4-FFF2-40B4-BE49-F238E27FC236}">
                <a16:creationId xmlns:a16="http://schemas.microsoft.com/office/drawing/2014/main" id="{4ABF83E5-FCBA-4BFC-A5B2-759C3CAF5924}"/>
              </a:ext>
            </a:extLst>
          </p:cNvPr>
          <p:cNvSpPr txBox="1">
            <a:spLocks/>
          </p:cNvSpPr>
          <p:nvPr/>
        </p:nvSpPr>
        <p:spPr>
          <a:xfrm>
            <a:off x="600075" y="431081"/>
            <a:ext cx="11391899" cy="777849"/>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b="1" i="1" dirty="0">
                <a:solidFill>
                  <a:srgbClr val="00B0F0"/>
                </a:solidFill>
                <a:effectLst>
                  <a:outerShdw blurRad="38100" dist="38100" dir="2700000" algn="tl">
                    <a:srgbClr val="000000">
                      <a:alpha val="43137"/>
                    </a:srgbClr>
                  </a:outerShdw>
                </a:effectLst>
                <a:cs typeface="+mn-cs"/>
              </a:rPr>
              <a:t>מוסדות</a:t>
            </a:r>
          </a:p>
        </p:txBody>
      </p:sp>
      <p:sp>
        <p:nvSpPr>
          <p:cNvPr id="13" name="TextBox 12">
            <a:extLst>
              <a:ext uri="{FF2B5EF4-FFF2-40B4-BE49-F238E27FC236}">
                <a16:creationId xmlns:a16="http://schemas.microsoft.com/office/drawing/2014/main" id="{2333B897-17A1-420D-ACEB-79AB6B6E89EA}"/>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pic>
        <p:nvPicPr>
          <p:cNvPr id="3" name="תמונה 2">
            <a:extLst>
              <a:ext uri="{FF2B5EF4-FFF2-40B4-BE49-F238E27FC236}">
                <a16:creationId xmlns:a16="http://schemas.microsoft.com/office/drawing/2014/main" id="{0FC97E2B-AC53-4780-ADA3-D0BBEC8B5850}"/>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2495550" y="1965051"/>
            <a:ext cx="1905000" cy="1914525"/>
          </a:xfrm>
          <a:prstGeom prst="rect">
            <a:avLst/>
          </a:prstGeom>
        </p:spPr>
      </p:pic>
      <p:pic>
        <p:nvPicPr>
          <p:cNvPr id="6" name="תמונה 5">
            <a:extLst>
              <a:ext uri="{FF2B5EF4-FFF2-40B4-BE49-F238E27FC236}">
                <a16:creationId xmlns:a16="http://schemas.microsoft.com/office/drawing/2014/main" id="{6C94A8C0-8637-4492-9B82-A986B034C80B}"/>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7536180" y="2200275"/>
            <a:ext cx="2667000" cy="1228725"/>
          </a:xfrm>
          <a:prstGeom prst="rect">
            <a:avLst/>
          </a:prstGeom>
        </p:spPr>
      </p:pic>
      <p:pic>
        <p:nvPicPr>
          <p:cNvPr id="10" name="תמונה 9">
            <a:extLst>
              <a:ext uri="{FF2B5EF4-FFF2-40B4-BE49-F238E27FC236}">
                <a16:creationId xmlns:a16="http://schemas.microsoft.com/office/drawing/2014/main" id="{CB8BE97F-D0B6-40BC-89F7-9EBDA0379617}"/>
              </a:ext>
            </a:extLst>
          </p:cNvPr>
          <p:cNvPicPr>
            <a:picLocks noChangeAspect="1"/>
          </p:cNvPicPr>
          <p:nvPr/>
        </p:nvPicPr>
        <p:blipFill>
          <a:blip r:embed="rId6">
            <a:extLst>
              <a:ext uri="{837473B0-CC2E-450A-ABE3-18F120FF3D39}">
                <a1611:picAttrSrcUrl xmlns:a1611="http://schemas.microsoft.com/office/drawing/2016/11/main" r:id="rId7"/>
              </a:ext>
            </a:extLst>
          </a:blip>
          <a:stretch>
            <a:fillRect/>
          </a:stretch>
        </p:blipFill>
        <p:spPr>
          <a:xfrm>
            <a:off x="4655820" y="4144417"/>
            <a:ext cx="2880360" cy="1920240"/>
          </a:xfrm>
          <a:prstGeom prst="rect">
            <a:avLst/>
          </a:prstGeom>
        </p:spPr>
      </p:pic>
    </p:spTree>
    <p:extLst>
      <p:ext uri="{BB962C8B-B14F-4D97-AF65-F5344CB8AC3E}">
        <p14:creationId xmlns:p14="http://schemas.microsoft.com/office/powerpoint/2010/main" val="40944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323849" y="144545"/>
            <a:ext cx="1149667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מע"מ</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3" name="מלבן 2">
            <a:extLst>
              <a:ext uri="{FF2B5EF4-FFF2-40B4-BE49-F238E27FC236}">
                <a16:creationId xmlns:a16="http://schemas.microsoft.com/office/drawing/2014/main" id="{8FB5524E-16C3-4D08-90AF-2F48504DDE8C}"/>
              </a:ext>
            </a:extLst>
          </p:cNvPr>
          <p:cNvSpPr/>
          <p:nvPr/>
        </p:nvSpPr>
        <p:spPr>
          <a:xfrm>
            <a:off x="2819399" y="1449634"/>
            <a:ext cx="8743161" cy="405047"/>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הפקת דוח מע"מ נובמבר-דצמבר (דו חודשי) או דצמבר (חד חודשי)</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9" name="מלבן 8">
            <a:extLst>
              <a:ext uri="{FF2B5EF4-FFF2-40B4-BE49-F238E27FC236}">
                <a16:creationId xmlns:a16="http://schemas.microsoft.com/office/drawing/2014/main" id="{B4B10EFB-C404-44E5-9BBA-FED256F5872A}"/>
              </a:ext>
            </a:extLst>
          </p:cNvPr>
          <p:cNvSpPr/>
          <p:nvPr/>
        </p:nvSpPr>
        <p:spPr>
          <a:xfrm>
            <a:off x="2124074" y="1988397"/>
            <a:ext cx="9438485" cy="734368"/>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סך ההפרש בין מע"מ העסקאות לבין מע"מ תשומות נכסים ומע"מ תשומות, לבין חו"ז מע"מ יהיה שווה לסכום לתשלום בדו"ח המע"מ שהופק</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2" name="מלבן 11">
            <a:extLst>
              <a:ext uri="{FF2B5EF4-FFF2-40B4-BE49-F238E27FC236}">
                <a16:creationId xmlns:a16="http://schemas.microsoft.com/office/drawing/2014/main" id="{82DA9067-4C04-46A2-81FC-85A31F8F948F}"/>
              </a:ext>
            </a:extLst>
          </p:cNvPr>
          <p:cNvSpPr/>
          <p:nvPr/>
        </p:nvSpPr>
        <p:spPr>
          <a:xfrm>
            <a:off x="2294734" y="2780281"/>
            <a:ext cx="9267825" cy="1393010"/>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במידה ומועברת פקודה חודשית או תקופתית למע"מ- יש לוודא כי כרטיסי מע"מ עסקאות, תשומות ותשומות ציוד מאופסים, ואילו כרטיס חו"ז מע"מ עומד בדיוק על היתרה שמופיעה בדוח שהופק מהמערכת (יתרת חובה משמעותה החזר מע"מ שצפוי להתקבל לאחר תאריך המאזן ויתרת זכות משמעותה תשלום מע"מ לאחר תאריך המאזן)</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8" name="מלבן 7">
            <a:extLst>
              <a:ext uri="{FF2B5EF4-FFF2-40B4-BE49-F238E27FC236}">
                <a16:creationId xmlns:a16="http://schemas.microsoft.com/office/drawing/2014/main" id="{4BED09F4-55D7-4E6E-84EE-839B09D032B5}"/>
              </a:ext>
            </a:extLst>
          </p:cNvPr>
          <p:cNvSpPr/>
          <p:nvPr/>
        </p:nvSpPr>
        <p:spPr>
          <a:xfrm>
            <a:off x="2294734" y="4217455"/>
            <a:ext cx="9267825" cy="1722331"/>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במידה וקיימת אי התאמה בין הדוח לבין היתרה בספרים, יש לבחון את דוחות המע"מ שהוגשו במהלך השנה והתאמתם לספרים, ולהגיש דוחות מתקנים למע"מ בהתאם למידת הצורך. אי ההתאמה יכול לנבוע, לדוגמה, מרישום מאוחר של הוצאות, בעוד תאריך האסמכתא היה מוקדם ממועד הדיווח, ולכן התשומות לא נדרשו במלואן (לדוגמה: רישום הוצאה של חודש יוני במע"מ לחודש אוגוסט, מבלי לדרוש את התשומות בגין ההוצאה)</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9932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P spid="12"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323849" y="144545"/>
            <a:ext cx="1149667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מקדמות מס הכנסה</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3" name="מלבן 2">
            <a:extLst>
              <a:ext uri="{FF2B5EF4-FFF2-40B4-BE49-F238E27FC236}">
                <a16:creationId xmlns:a16="http://schemas.microsoft.com/office/drawing/2014/main" id="{8FB5524E-16C3-4D08-90AF-2F48504DDE8C}"/>
              </a:ext>
            </a:extLst>
          </p:cNvPr>
          <p:cNvSpPr/>
          <p:nvPr/>
        </p:nvSpPr>
        <p:spPr>
          <a:xfrm>
            <a:off x="2190751" y="1449634"/>
            <a:ext cx="9371810" cy="405047"/>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הפקת פירוט המקדמות ששולמו במהלך השנה משע"ם והשוואתו לרישום המקדמות בספרים</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9" name="מלבן 8">
            <a:extLst>
              <a:ext uri="{FF2B5EF4-FFF2-40B4-BE49-F238E27FC236}">
                <a16:creationId xmlns:a16="http://schemas.microsoft.com/office/drawing/2014/main" id="{B4B10EFB-C404-44E5-9BBA-FED256F5872A}"/>
              </a:ext>
            </a:extLst>
          </p:cNvPr>
          <p:cNvSpPr/>
          <p:nvPr/>
        </p:nvSpPr>
        <p:spPr>
          <a:xfrm>
            <a:off x="2124074" y="1988397"/>
            <a:ext cx="9438485" cy="734368"/>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יש לאתר רישומים שגויים ולבצע השוואה בין התשלומים בספרים לבין דוחות המקדמות שדווחו במהלך השנה</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2" name="מלבן 11">
            <a:extLst>
              <a:ext uri="{FF2B5EF4-FFF2-40B4-BE49-F238E27FC236}">
                <a16:creationId xmlns:a16="http://schemas.microsoft.com/office/drawing/2014/main" id="{82DA9067-4C04-46A2-81FC-85A31F8F948F}"/>
              </a:ext>
            </a:extLst>
          </p:cNvPr>
          <p:cNvSpPr/>
          <p:nvPr/>
        </p:nvSpPr>
        <p:spPr>
          <a:xfrm>
            <a:off x="2294734" y="2780281"/>
            <a:ext cx="9267825" cy="1393010"/>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יש לבצע התאמה בין מחזור העסקאות שדווח למע"מ, לבין זה שדווח לצורך המקדמות למס הכנסה, ולהסביר מהיכן נובעים ההפרשים במידה ונמצאו (לדוגמה: כתוצאה מרישום חשבונית עצמית, שנרשמת מצד אחד לצורך העסקאות במע"מ, אך מאידך אינה מדווחת לצורך המקדמות)</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8" name="מלבן 7">
            <a:extLst>
              <a:ext uri="{FF2B5EF4-FFF2-40B4-BE49-F238E27FC236}">
                <a16:creationId xmlns:a16="http://schemas.microsoft.com/office/drawing/2014/main" id="{4BED09F4-55D7-4E6E-84EE-839B09D032B5}"/>
              </a:ext>
            </a:extLst>
          </p:cNvPr>
          <p:cNvSpPr/>
          <p:nvPr/>
        </p:nvSpPr>
        <p:spPr>
          <a:xfrm>
            <a:off x="2294734" y="4217455"/>
            <a:ext cx="9267825" cy="734368"/>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כל הסבר שיתקבל ויניח את הדעת, יוכל להצדיק את חוסר ההתאמה בין העסקאות במע"מ לבין העסקאות שדווחו למס הכנסה</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82329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P spid="12" grpId="0"/>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0049" y="144545"/>
            <a:ext cx="1128712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ניכוי במקור מלקוחות</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3" name="מלבן 2">
            <a:extLst>
              <a:ext uri="{FF2B5EF4-FFF2-40B4-BE49-F238E27FC236}">
                <a16:creationId xmlns:a16="http://schemas.microsoft.com/office/drawing/2014/main" id="{8FB5524E-16C3-4D08-90AF-2F48504DDE8C}"/>
              </a:ext>
            </a:extLst>
          </p:cNvPr>
          <p:cNvSpPr/>
          <p:nvPr/>
        </p:nvSpPr>
        <p:spPr>
          <a:xfrm>
            <a:off x="2027302" y="1936166"/>
            <a:ext cx="8537446" cy="467629"/>
          </a:xfrm>
          <a:prstGeom prst="rect">
            <a:avLst/>
          </a:prstGeom>
        </p:spPr>
        <p:txBody>
          <a:bodyPr wrap="square">
            <a:spAutoFit/>
          </a:bodyPr>
          <a:lstStyle/>
          <a:p>
            <a:pPr marL="342900" lvl="0" indent="-342900" algn="r" rtl="1">
              <a:lnSpc>
                <a:spcPct val="107000"/>
              </a:lnSpc>
              <a:spcAft>
                <a:spcPts val="800"/>
              </a:spcAft>
              <a:buFont typeface="Arial" panose="020B0604020202020204" pitchFamily="34" charset="0"/>
              <a:buChar char="•"/>
            </a:pPr>
            <a:r>
              <a:rPr lang="he-IL" sz="2400" u="sng" dirty="0">
                <a:latin typeface="Calibri" panose="020F0502020204030204" pitchFamily="34" charset="0"/>
                <a:ea typeface="Calibri" panose="020F0502020204030204" pitchFamily="34" charset="0"/>
              </a:rPr>
              <a:t>בדיקת התאמת האישורים ליתרת הניכוי </a:t>
            </a:r>
            <a:r>
              <a:rPr lang="he-IL" sz="2400" u="sng" dirty="0" err="1">
                <a:latin typeface="Calibri" panose="020F0502020204030204" pitchFamily="34" charset="0"/>
                <a:ea typeface="Calibri" panose="020F0502020204030204" pitchFamily="34" charset="0"/>
              </a:rPr>
              <a:t>בנקור</a:t>
            </a:r>
            <a:r>
              <a:rPr lang="he-IL" sz="2400" u="sng" dirty="0">
                <a:latin typeface="Calibri" panose="020F0502020204030204" pitchFamily="34" charset="0"/>
                <a:ea typeface="Calibri" panose="020F0502020204030204" pitchFamily="34" charset="0"/>
              </a:rPr>
              <a:t> בספרים</a:t>
            </a:r>
            <a:endParaRPr lang="en-US" sz="2400" u="sng" dirty="0">
              <a:latin typeface="Calibri" panose="020F0502020204030204" pitchFamily="34" charset="0"/>
              <a:ea typeface="Calibri" panose="020F0502020204030204" pitchFamily="34" charset="0"/>
              <a:cs typeface="Arial" panose="020B0604020202020204" pitchFamily="34" charset="0"/>
            </a:endParaRPr>
          </a:p>
        </p:txBody>
      </p:sp>
      <p:sp>
        <p:nvSpPr>
          <p:cNvPr id="10" name="מלבן 9">
            <a:extLst>
              <a:ext uri="{FF2B5EF4-FFF2-40B4-BE49-F238E27FC236}">
                <a16:creationId xmlns:a16="http://schemas.microsoft.com/office/drawing/2014/main" id="{6461521C-677D-418A-8BF8-B7E933BE609A}"/>
              </a:ext>
            </a:extLst>
          </p:cNvPr>
          <p:cNvSpPr/>
          <p:nvPr/>
        </p:nvSpPr>
        <p:spPr>
          <a:xfrm>
            <a:off x="4300735" y="4089351"/>
            <a:ext cx="3990580" cy="1824923"/>
          </a:xfrm>
          <a:prstGeom prst="rect">
            <a:avLst/>
          </a:prstGeom>
        </p:spPr>
        <p:txBody>
          <a:bodyPr wrap="square">
            <a:spAutoFit/>
          </a:bodyPr>
          <a:lstStyle/>
          <a:p>
            <a:pPr lvl="0" algn="ctr" rtl="1">
              <a:lnSpc>
                <a:spcPct val="107000"/>
              </a:lnSpc>
              <a:spcAft>
                <a:spcPts val="800"/>
              </a:spcAft>
            </a:pPr>
            <a:r>
              <a:rPr lang="he-IL" sz="2000" u="sng" dirty="0">
                <a:latin typeface="Calibri" panose="020F0502020204030204" pitchFamily="34" charset="0"/>
                <a:ea typeface="Calibri" panose="020F0502020204030204" pitchFamily="34" charset="0"/>
              </a:rPr>
              <a:t>היתרה באישור הלקוח היא הנכונה</a:t>
            </a:r>
          </a:p>
          <a:p>
            <a:pPr lvl="0" algn="ctr" rtl="1">
              <a:lnSpc>
                <a:spcPct val="107000"/>
              </a:lnSpc>
              <a:spcAft>
                <a:spcPts val="800"/>
              </a:spcAft>
            </a:pPr>
            <a:r>
              <a:rPr lang="he-IL" sz="2000" dirty="0">
                <a:latin typeface="Calibri" panose="020F0502020204030204" pitchFamily="34" charset="0"/>
                <a:ea typeface="Calibri" panose="020F0502020204030204" pitchFamily="34" charset="0"/>
                <a:cs typeface="Arial" panose="020B0604020202020204" pitchFamily="34" charset="0"/>
              </a:rPr>
              <a:t>יש לתקן את הניכוי במקור שקוזז מסכומי המקדמות ששולמו במהלך השנה. במידה ומדובר בהפרשי עיתוי, יש לבצע תיקון בספרים</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3" name="מלבן 12">
            <a:extLst>
              <a:ext uri="{FF2B5EF4-FFF2-40B4-BE49-F238E27FC236}">
                <a16:creationId xmlns:a16="http://schemas.microsoft.com/office/drawing/2014/main" id="{CC0AA131-2D2E-483B-9EC9-37FFE5F1C3A3}"/>
              </a:ext>
            </a:extLst>
          </p:cNvPr>
          <p:cNvSpPr/>
          <p:nvPr/>
        </p:nvSpPr>
        <p:spPr>
          <a:xfrm>
            <a:off x="8343898" y="3199035"/>
            <a:ext cx="3380585"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האישור תואם ליתרה בספרים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חץ: למטה 3">
            <a:extLst>
              <a:ext uri="{FF2B5EF4-FFF2-40B4-BE49-F238E27FC236}">
                <a16:creationId xmlns:a16="http://schemas.microsoft.com/office/drawing/2014/main" id="{6A104890-4F4D-45E2-8853-5A047DF757A9}"/>
              </a:ext>
            </a:extLst>
          </p:cNvPr>
          <p:cNvSpPr/>
          <p:nvPr/>
        </p:nvSpPr>
        <p:spPr>
          <a:xfrm rot="18789144">
            <a:off x="9382125" y="2380500"/>
            <a:ext cx="342900" cy="962025"/>
          </a:xfrm>
          <a:prstGeom prst="down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חץ: למטה 11">
            <a:extLst>
              <a:ext uri="{FF2B5EF4-FFF2-40B4-BE49-F238E27FC236}">
                <a16:creationId xmlns:a16="http://schemas.microsoft.com/office/drawing/2014/main" id="{DAC2113B-978B-4115-94FE-C135B23AA418}"/>
              </a:ext>
            </a:extLst>
          </p:cNvPr>
          <p:cNvSpPr/>
          <p:nvPr/>
        </p:nvSpPr>
        <p:spPr>
          <a:xfrm rot="2674353">
            <a:off x="4832056" y="2404307"/>
            <a:ext cx="384839" cy="757184"/>
          </a:xfrm>
          <a:prstGeom prst="down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חץ: למטה 13">
            <a:extLst>
              <a:ext uri="{FF2B5EF4-FFF2-40B4-BE49-F238E27FC236}">
                <a16:creationId xmlns:a16="http://schemas.microsoft.com/office/drawing/2014/main" id="{069CCD29-0B37-4F22-A745-CFC4E7B10307}"/>
              </a:ext>
            </a:extLst>
          </p:cNvPr>
          <p:cNvSpPr/>
          <p:nvPr/>
        </p:nvSpPr>
        <p:spPr>
          <a:xfrm>
            <a:off x="9891316" y="3661134"/>
            <a:ext cx="342900" cy="962025"/>
          </a:xfrm>
          <a:prstGeom prst="down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a:extLst>
              <a:ext uri="{FF2B5EF4-FFF2-40B4-BE49-F238E27FC236}">
                <a16:creationId xmlns:a16="http://schemas.microsoft.com/office/drawing/2014/main" id="{42E4C287-0CF0-4576-B256-2B90D1C40A71}"/>
              </a:ext>
            </a:extLst>
          </p:cNvPr>
          <p:cNvSpPr/>
          <p:nvPr/>
        </p:nvSpPr>
        <p:spPr>
          <a:xfrm>
            <a:off x="8410573" y="4782941"/>
            <a:ext cx="3380585"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ניתן לעבור לבדיקת הסעיף הבא</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6" name="מלבן 15">
            <a:extLst>
              <a:ext uri="{FF2B5EF4-FFF2-40B4-BE49-F238E27FC236}">
                <a16:creationId xmlns:a16="http://schemas.microsoft.com/office/drawing/2014/main" id="{2144FD24-BE0A-4A8B-956A-29F3452866C1}"/>
              </a:ext>
            </a:extLst>
          </p:cNvPr>
          <p:cNvSpPr/>
          <p:nvPr/>
        </p:nvSpPr>
        <p:spPr>
          <a:xfrm>
            <a:off x="2546537" y="3048355"/>
            <a:ext cx="3841149"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האישור </a:t>
            </a:r>
            <a:r>
              <a:rPr lang="he-IL" sz="2000" b="1" dirty="0">
                <a:latin typeface="Calibri" panose="020F0502020204030204" pitchFamily="34" charset="0"/>
                <a:ea typeface="Calibri" panose="020F0502020204030204" pitchFamily="34" charset="0"/>
              </a:rPr>
              <a:t>אינו </a:t>
            </a:r>
            <a:r>
              <a:rPr lang="he-IL" sz="2000" dirty="0">
                <a:latin typeface="Calibri" panose="020F0502020204030204" pitchFamily="34" charset="0"/>
                <a:ea typeface="Calibri" panose="020F0502020204030204" pitchFamily="34" charset="0"/>
              </a:rPr>
              <a:t>תואם ליתרה בספרים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7" name="חץ: למטה 16">
            <a:extLst>
              <a:ext uri="{FF2B5EF4-FFF2-40B4-BE49-F238E27FC236}">
                <a16:creationId xmlns:a16="http://schemas.microsoft.com/office/drawing/2014/main" id="{67CAF5AF-9843-48C8-9B79-9F9CF93AD4FD}"/>
              </a:ext>
            </a:extLst>
          </p:cNvPr>
          <p:cNvSpPr/>
          <p:nvPr/>
        </p:nvSpPr>
        <p:spPr>
          <a:xfrm rot="18791884">
            <a:off x="5743224" y="3430040"/>
            <a:ext cx="360847" cy="682787"/>
          </a:xfrm>
          <a:prstGeom prst="down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a:extLst>
              <a:ext uri="{FF2B5EF4-FFF2-40B4-BE49-F238E27FC236}">
                <a16:creationId xmlns:a16="http://schemas.microsoft.com/office/drawing/2014/main" id="{20131B06-82A8-4300-9C58-61C1817B3F24}"/>
              </a:ext>
            </a:extLst>
          </p:cNvPr>
          <p:cNvSpPr/>
          <p:nvPr/>
        </p:nvSpPr>
        <p:spPr>
          <a:xfrm>
            <a:off x="195261" y="1269919"/>
            <a:ext cx="11801475" cy="467629"/>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400" dirty="0">
                <a:latin typeface="Calibri" panose="020F0502020204030204" pitchFamily="34" charset="0"/>
                <a:ea typeface="Calibri" panose="020F0502020204030204" pitchFamily="34" charset="0"/>
              </a:rPr>
              <a:t>קבלת אישורי ניכוי במקור מכל הלקוחות אשר ניכו במקור במהלך השנה.</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19" name="חץ: למטה 18">
            <a:extLst>
              <a:ext uri="{FF2B5EF4-FFF2-40B4-BE49-F238E27FC236}">
                <a16:creationId xmlns:a16="http://schemas.microsoft.com/office/drawing/2014/main" id="{81B068E9-4EC6-45D7-8BDF-2E99E0D8712C}"/>
              </a:ext>
            </a:extLst>
          </p:cNvPr>
          <p:cNvSpPr/>
          <p:nvPr/>
        </p:nvSpPr>
        <p:spPr>
          <a:xfrm rot="2316117">
            <a:off x="2974130" y="3439065"/>
            <a:ext cx="360847" cy="682787"/>
          </a:xfrm>
          <a:prstGeom prst="down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מלבן 19">
            <a:extLst>
              <a:ext uri="{FF2B5EF4-FFF2-40B4-BE49-F238E27FC236}">
                <a16:creationId xmlns:a16="http://schemas.microsoft.com/office/drawing/2014/main" id="{B62DC753-5A29-4D23-9609-4A1675443ED8}"/>
              </a:ext>
            </a:extLst>
          </p:cNvPr>
          <p:cNvSpPr/>
          <p:nvPr/>
        </p:nvSpPr>
        <p:spPr>
          <a:xfrm>
            <a:off x="1219200" y="4097087"/>
            <a:ext cx="2797191" cy="1495602"/>
          </a:xfrm>
          <a:prstGeom prst="rect">
            <a:avLst/>
          </a:prstGeom>
        </p:spPr>
        <p:txBody>
          <a:bodyPr wrap="square">
            <a:spAutoFit/>
          </a:bodyPr>
          <a:lstStyle/>
          <a:p>
            <a:pPr lvl="0" algn="ctr" rtl="1">
              <a:lnSpc>
                <a:spcPct val="107000"/>
              </a:lnSpc>
              <a:spcAft>
                <a:spcPts val="800"/>
              </a:spcAft>
            </a:pPr>
            <a:r>
              <a:rPr lang="he-IL" sz="2000" u="sng" dirty="0">
                <a:latin typeface="Calibri" panose="020F0502020204030204" pitchFamily="34" charset="0"/>
                <a:ea typeface="Calibri" panose="020F0502020204030204" pitchFamily="34" charset="0"/>
              </a:rPr>
              <a:t>היתרה בספרים נכונה</a:t>
            </a:r>
          </a:p>
          <a:p>
            <a:pPr lvl="0" algn="ctr" rtl="1">
              <a:lnSpc>
                <a:spcPct val="107000"/>
              </a:lnSpc>
              <a:spcAft>
                <a:spcPts val="800"/>
              </a:spcAft>
            </a:pPr>
            <a:r>
              <a:rPr lang="he-IL" sz="2000" dirty="0">
                <a:latin typeface="Calibri" panose="020F0502020204030204" pitchFamily="34" charset="0"/>
                <a:ea typeface="Calibri" panose="020F0502020204030204" pitchFamily="34" charset="0"/>
                <a:cs typeface="Arial" panose="020B0604020202020204" pitchFamily="34" charset="0"/>
              </a:rPr>
              <a:t>לעדכן את הלקוח על אי העברת סכומים שנוכו במקור לרשויות המס</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99201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0" grpId="0"/>
      <p:bldP spid="13" grpId="0"/>
      <p:bldP spid="4" grpId="0" animBg="1"/>
      <p:bldP spid="12" grpId="0" animBg="1"/>
      <p:bldP spid="14" grpId="0" animBg="1"/>
      <p:bldP spid="15" grpId="0"/>
      <p:bldP spid="16" grpId="0"/>
      <p:bldP spid="17" grpId="0" animBg="1"/>
      <p:bldP spid="18" grpId="0"/>
      <p:bldP spid="19" grpId="0" animBg="1"/>
      <p:bldP spid="2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323849" y="144545"/>
            <a:ext cx="1149667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מס הכנסה ניכויים</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3" name="מלבן 2">
            <a:extLst>
              <a:ext uri="{FF2B5EF4-FFF2-40B4-BE49-F238E27FC236}">
                <a16:creationId xmlns:a16="http://schemas.microsoft.com/office/drawing/2014/main" id="{8FB5524E-16C3-4D08-90AF-2F48504DDE8C}"/>
              </a:ext>
            </a:extLst>
          </p:cNvPr>
          <p:cNvSpPr/>
          <p:nvPr/>
        </p:nvSpPr>
        <p:spPr>
          <a:xfrm>
            <a:off x="2190751" y="1687759"/>
            <a:ext cx="9371810" cy="734368"/>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הפקת פקודת השכר האחרונה ממערכת השכר ובחינה כי הוצאות מס הכנסה לחודש דצמבר זהות ליתרה בכרטיס מס הכנסה ניכויים בספרים</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2" name="מלבן 11">
            <a:extLst>
              <a:ext uri="{FF2B5EF4-FFF2-40B4-BE49-F238E27FC236}">
                <a16:creationId xmlns:a16="http://schemas.microsoft.com/office/drawing/2014/main" id="{82DA9067-4C04-46A2-81FC-85A31F8F948F}"/>
              </a:ext>
            </a:extLst>
          </p:cNvPr>
          <p:cNvSpPr/>
          <p:nvPr/>
        </p:nvSpPr>
        <p:spPr>
          <a:xfrm>
            <a:off x="2294734" y="2780281"/>
            <a:ext cx="9267825" cy="1063689"/>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בחינת ההתאמה בין סך תשלומי מס הכנסה ניכויים כפי שמופיעים בטופס 126 (המופק ממערכת השכר) לבין סך התשלומים המופיעים בכרטיס זה (ידובר בהמשך בהרחבה בנושא טופס 126)</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44789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6C4E9C2-5C5D-4363-971D-1C143EAB9985}"/>
              </a:ext>
            </a:extLst>
          </p:cNvPr>
          <p:cNvSpPr>
            <a:spLocks noGrp="1"/>
          </p:cNvSpPr>
          <p:nvPr>
            <p:ph type="ctrTitle"/>
          </p:nvPr>
        </p:nvSpPr>
        <p:spPr>
          <a:xfrm>
            <a:off x="5791200" y="221274"/>
            <a:ext cx="4596902" cy="836002"/>
          </a:xfrm>
        </p:spPr>
        <p:txBody>
          <a:bodyPr>
            <a:normAutofit fontScale="90000"/>
          </a:bodyPr>
          <a:lstStyle/>
          <a:p>
            <a:r>
              <a:rPr lang="he-IL" dirty="0">
                <a:effectLst>
                  <a:outerShdw blurRad="38100" dist="38100" dir="2700000" algn="tl">
                    <a:srgbClr val="000000">
                      <a:alpha val="43137"/>
                    </a:srgbClr>
                  </a:outerShdw>
                </a:effectLst>
                <a:cs typeface="+mn-cs"/>
              </a:rPr>
              <a:t>מאזן</a:t>
            </a:r>
          </a:p>
        </p:txBody>
      </p:sp>
      <p:sp>
        <p:nvSpPr>
          <p:cNvPr id="5" name="כותרת 1">
            <a:extLst>
              <a:ext uri="{FF2B5EF4-FFF2-40B4-BE49-F238E27FC236}">
                <a16:creationId xmlns:a16="http://schemas.microsoft.com/office/drawing/2014/main" id="{9ECFE67F-8E8B-43F0-84D6-45D6C5282DD3}"/>
              </a:ext>
            </a:extLst>
          </p:cNvPr>
          <p:cNvSpPr txBox="1">
            <a:spLocks/>
          </p:cNvSpPr>
          <p:nvPr/>
        </p:nvSpPr>
        <p:spPr>
          <a:xfrm>
            <a:off x="1428750" y="221274"/>
            <a:ext cx="4596902" cy="836002"/>
          </a:xfrm>
          <a:prstGeom prst="rect">
            <a:avLst/>
          </a:prstGeom>
        </p:spPr>
        <p:txBody>
          <a:bodyPr vert="horz" lIns="91440" tIns="45720" rIns="91440" bIns="0" rtlCol="0" anchor="b">
            <a:normAutofit fontScale="90000" lnSpcReduction="10000"/>
          </a:bodyPr>
          <a:lstStyle>
            <a:lvl1pPr algn="r" defTabSz="914400" rtl="1" eaLnBrk="1" latinLnBrk="0" hangingPunct="1">
              <a:lnSpc>
                <a:spcPct val="90000"/>
              </a:lnSpc>
              <a:spcBef>
                <a:spcPct val="0"/>
              </a:spcBef>
              <a:buNone/>
              <a:defRPr sz="66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רווח והפסד</a:t>
            </a:r>
          </a:p>
        </p:txBody>
      </p:sp>
      <p:sp>
        <p:nvSpPr>
          <p:cNvPr id="8" name="חץ: למטה 7">
            <a:extLst>
              <a:ext uri="{FF2B5EF4-FFF2-40B4-BE49-F238E27FC236}">
                <a16:creationId xmlns:a16="http://schemas.microsoft.com/office/drawing/2014/main" id="{F685523F-7329-4A60-8080-A38C9568FAA0}"/>
              </a:ext>
            </a:extLst>
          </p:cNvPr>
          <p:cNvSpPr/>
          <p:nvPr/>
        </p:nvSpPr>
        <p:spPr>
          <a:xfrm>
            <a:off x="9515475" y="1238250"/>
            <a:ext cx="361950" cy="8360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חץ: למטה 8">
            <a:extLst>
              <a:ext uri="{FF2B5EF4-FFF2-40B4-BE49-F238E27FC236}">
                <a16:creationId xmlns:a16="http://schemas.microsoft.com/office/drawing/2014/main" id="{35980B4D-D408-4546-B41C-DB5D0E9F6835}"/>
              </a:ext>
            </a:extLst>
          </p:cNvPr>
          <p:cNvSpPr/>
          <p:nvPr/>
        </p:nvSpPr>
        <p:spPr>
          <a:xfrm>
            <a:off x="4238625" y="1238250"/>
            <a:ext cx="361950" cy="8360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TextBox 9">
            <a:extLst>
              <a:ext uri="{FF2B5EF4-FFF2-40B4-BE49-F238E27FC236}">
                <a16:creationId xmlns:a16="http://schemas.microsoft.com/office/drawing/2014/main" id="{FB2FA27E-06A4-480D-8CD3-E2F4C68E144C}"/>
              </a:ext>
            </a:extLst>
          </p:cNvPr>
          <p:cNvSpPr txBox="1"/>
          <p:nvPr/>
        </p:nvSpPr>
        <p:spPr>
          <a:xfrm>
            <a:off x="7958138" y="2143123"/>
            <a:ext cx="2524124" cy="461665"/>
          </a:xfrm>
          <a:prstGeom prst="rect">
            <a:avLst/>
          </a:prstGeom>
          <a:noFill/>
        </p:spPr>
        <p:txBody>
          <a:bodyPr wrap="square" rtlCol="1">
            <a:spAutoFit/>
          </a:bodyPr>
          <a:lstStyle/>
          <a:p>
            <a:pPr algn="r" rtl="1"/>
            <a:r>
              <a:rPr lang="he-IL" sz="2400" dirty="0"/>
              <a:t>ליום 31/12....</a:t>
            </a:r>
          </a:p>
        </p:txBody>
      </p:sp>
      <p:sp>
        <p:nvSpPr>
          <p:cNvPr id="11" name="TextBox 10">
            <a:extLst>
              <a:ext uri="{FF2B5EF4-FFF2-40B4-BE49-F238E27FC236}">
                <a16:creationId xmlns:a16="http://schemas.microsoft.com/office/drawing/2014/main" id="{AE511E4C-FD93-4890-8375-2C55618CE2E7}"/>
              </a:ext>
            </a:extLst>
          </p:cNvPr>
          <p:cNvSpPr txBox="1"/>
          <p:nvPr/>
        </p:nvSpPr>
        <p:spPr>
          <a:xfrm>
            <a:off x="3043238" y="2143123"/>
            <a:ext cx="2524124" cy="830997"/>
          </a:xfrm>
          <a:prstGeom prst="rect">
            <a:avLst/>
          </a:prstGeom>
          <a:noFill/>
        </p:spPr>
        <p:txBody>
          <a:bodyPr wrap="square" rtlCol="1">
            <a:spAutoFit/>
          </a:bodyPr>
          <a:lstStyle/>
          <a:p>
            <a:pPr algn="r" rtl="1"/>
            <a:r>
              <a:rPr lang="he-IL" sz="2400" dirty="0"/>
              <a:t>לשנה שהתסיימה בתאריך 31/12...</a:t>
            </a:r>
          </a:p>
        </p:txBody>
      </p:sp>
      <p:sp>
        <p:nvSpPr>
          <p:cNvPr id="12" name="TextBox 11">
            <a:extLst>
              <a:ext uri="{FF2B5EF4-FFF2-40B4-BE49-F238E27FC236}">
                <a16:creationId xmlns:a16="http://schemas.microsoft.com/office/drawing/2014/main" id="{508C2F2F-2E23-4735-B3A1-9DCB0CB0BC80}"/>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Tree>
    <p:extLst>
      <p:ext uri="{BB962C8B-B14F-4D97-AF65-F5344CB8AC3E}">
        <p14:creationId xmlns:p14="http://schemas.microsoft.com/office/powerpoint/2010/main" val="330639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8" grpId="0" animBg="1"/>
      <p:bldP spid="9" grpId="0" animBg="1"/>
      <p:bldP spid="10" grpId="0"/>
      <p:bldP spid="1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323849" y="144545"/>
            <a:ext cx="1149667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ביטוח לאומי ניכויים</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3" name="מלבן 2">
            <a:extLst>
              <a:ext uri="{FF2B5EF4-FFF2-40B4-BE49-F238E27FC236}">
                <a16:creationId xmlns:a16="http://schemas.microsoft.com/office/drawing/2014/main" id="{8FB5524E-16C3-4D08-90AF-2F48504DDE8C}"/>
              </a:ext>
            </a:extLst>
          </p:cNvPr>
          <p:cNvSpPr/>
          <p:nvPr/>
        </p:nvSpPr>
        <p:spPr>
          <a:xfrm>
            <a:off x="2190751" y="1687759"/>
            <a:ext cx="9371810" cy="734368"/>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הפקת פקודת השכר האחרונה ממערכת השכר ובחינה כי הוצאות ביטוח לאומי לחודש דצמבר זהות ליתרה בכרטיס ביטוח לאומי ניכויים בספרים.</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2" name="מלבן 11">
            <a:extLst>
              <a:ext uri="{FF2B5EF4-FFF2-40B4-BE49-F238E27FC236}">
                <a16:creationId xmlns:a16="http://schemas.microsoft.com/office/drawing/2014/main" id="{82DA9067-4C04-46A2-81FC-85A31F8F948F}"/>
              </a:ext>
            </a:extLst>
          </p:cNvPr>
          <p:cNvSpPr/>
          <p:nvPr/>
        </p:nvSpPr>
        <p:spPr>
          <a:xfrm>
            <a:off x="2294734" y="2780281"/>
            <a:ext cx="9267825" cy="1063689"/>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בחינת ההתאמה בין סך תשלומי ביטוח לאומי ניכויים כפי שמופיעים בטופס 126 (המופק ממערכת השכר) לבין סך התשלומים המופיעים בכרטיס זה ובכרטיס ההוצאות (ידובר בהמשך בהרחבה בנושא טופס 126)</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10322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323849" y="144545"/>
            <a:ext cx="1149667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טופס 126</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3" name="מלבן 2">
            <a:extLst>
              <a:ext uri="{FF2B5EF4-FFF2-40B4-BE49-F238E27FC236}">
                <a16:creationId xmlns:a16="http://schemas.microsoft.com/office/drawing/2014/main" id="{8FB5524E-16C3-4D08-90AF-2F48504DDE8C}"/>
              </a:ext>
            </a:extLst>
          </p:cNvPr>
          <p:cNvSpPr/>
          <p:nvPr/>
        </p:nvSpPr>
        <p:spPr>
          <a:xfrm>
            <a:off x="2819399" y="1449634"/>
            <a:ext cx="8743161" cy="838948"/>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טופס 126 מהווה ריכוז של כל טפסי 102 שהוגשו ודווחו במהלך השנה.</a:t>
            </a:r>
          </a:p>
          <a:p>
            <a:pPr lvl="0" algn="r" rtl="1">
              <a:lnSpc>
                <a:spcPct val="107000"/>
              </a:lnSpc>
              <a:spcAft>
                <a:spcPts val="800"/>
              </a:spcAft>
            </a:pPr>
            <a:r>
              <a:rPr lang="he-IL" sz="2000" dirty="0">
                <a:latin typeface="Calibri" panose="020F0502020204030204" pitchFamily="34" charset="0"/>
                <a:ea typeface="Calibri" panose="020F0502020204030204" pitchFamily="34" charset="0"/>
                <a:cs typeface="Arial" panose="020B0604020202020204" pitchFamily="34" charset="0"/>
              </a:rPr>
              <a:t>הטופס מורכב ממספר טורים ובדיקתו תיעשה באופן הבא:</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2" name="מלבן 11">
            <a:extLst>
              <a:ext uri="{FF2B5EF4-FFF2-40B4-BE49-F238E27FC236}">
                <a16:creationId xmlns:a16="http://schemas.microsoft.com/office/drawing/2014/main" id="{82DA9067-4C04-46A2-81FC-85A31F8F948F}"/>
              </a:ext>
            </a:extLst>
          </p:cNvPr>
          <p:cNvSpPr/>
          <p:nvPr/>
        </p:nvSpPr>
        <p:spPr>
          <a:xfrm>
            <a:off x="2294734" y="2456431"/>
            <a:ext cx="9267825" cy="405047"/>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טור א' (מס הכנסה ומס מעסיקים) יהיה שווה לסכום של טור ב' וטור ג'.</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0" name="מלבן 9">
            <a:extLst>
              <a:ext uri="{FF2B5EF4-FFF2-40B4-BE49-F238E27FC236}">
                <a16:creationId xmlns:a16="http://schemas.microsoft.com/office/drawing/2014/main" id="{95A2CABB-0900-4952-84C0-C872D17CC3A6}"/>
              </a:ext>
            </a:extLst>
          </p:cNvPr>
          <p:cNvSpPr/>
          <p:nvPr/>
        </p:nvSpPr>
        <p:spPr>
          <a:xfrm>
            <a:off x="2294734" y="2997418"/>
            <a:ext cx="9267825" cy="1722331"/>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טור ד' מהווה את סך השכר ששולם וחייב במס הכנסה. טור זה יושווה לטור ז' (סך השכר החייב בביטוח לאומי). במידה וקיימים הפרשים יש להסבירם. ההפרשים יכולים לנבוע כתוצאה מרכיבי שכר אשר פטורים מביטוח לאומי, או ממס הכנסה. דוגמאות לרכיבים מסוג זה: פדיון חופשה ופיצויי פיטורין אשר פטורים מביטוח לאומי, אך חייבים במס הכנסה. הפרש נוסף יכול לנבוע משכר של תושבי חוץ, אשר מופיעים בטור ד', אך לא מופיעים בטור ז'.</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8862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2" grpId="0"/>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323849" y="144545"/>
            <a:ext cx="1149667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טופס 126</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12" name="מלבן 11">
            <a:extLst>
              <a:ext uri="{FF2B5EF4-FFF2-40B4-BE49-F238E27FC236}">
                <a16:creationId xmlns:a16="http://schemas.microsoft.com/office/drawing/2014/main" id="{82DA9067-4C04-46A2-81FC-85A31F8F948F}"/>
              </a:ext>
            </a:extLst>
          </p:cNvPr>
          <p:cNvSpPr/>
          <p:nvPr/>
        </p:nvSpPr>
        <p:spPr>
          <a:xfrm>
            <a:off x="2294734" y="1751581"/>
            <a:ext cx="9267825" cy="734368"/>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בדיקת התאמה בין סכום הסעיפים 14, 14א ו-15 (בסיכומים של צד א'), לבין טור ו' בחלק א' של טופס 126</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0" name="מלבן 9">
            <a:extLst>
              <a:ext uri="{FF2B5EF4-FFF2-40B4-BE49-F238E27FC236}">
                <a16:creationId xmlns:a16="http://schemas.microsoft.com/office/drawing/2014/main" id="{95A2CABB-0900-4952-84C0-C872D17CC3A6}"/>
              </a:ext>
            </a:extLst>
          </p:cNvPr>
          <p:cNvSpPr/>
          <p:nvPr/>
        </p:nvSpPr>
        <p:spPr>
          <a:xfrm>
            <a:off x="1619250" y="3054568"/>
            <a:ext cx="9943309" cy="405047"/>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בדיקת התאמה בין הוצאות ביטוח לאומי בספרים לבין סעיף 15 בסיכומים של צד א' לטופס 126</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8" name="מלבן 7">
            <a:extLst>
              <a:ext uri="{FF2B5EF4-FFF2-40B4-BE49-F238E27FC236}">
                <a16:creationId xmlns:a16="http://schemas.microsoft.com/office/drawing/2014/main" id="{1364CE30-3DEF-454B-98DE-17CBAC10CA46}"/>
              </a:ext>
            </a:extLst>
          </p:cNvPr>
          <p:cNvSpPr/>
          <p:nvPr/>
        </p:nvSpPr>
        <p:spPr>
          <a:xfrm>
            <a:off x="1619250" y="3944981"/>
            <a:ext cx="9943309" cy="1063689"/>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השוואת הוצאות המשכורת בספרים לטור ד' בטופס 126 (סה"כ משכורות ותשלומים ללא עובדי שירות התעסוקה). ההפרש בין הספרים לסעיף זה יוסבר בהוצאות אש"ל, הכנסות זקופות והוצאות פיצויים בגין פרישה.</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47706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0" grpId="0"/>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323849" y="144545"/>
            <a:ext cx="1149667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טופס 126</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12" name="מלבן 11">
            <a:extLst>
              <a:ext uri="{FF2B5EF4-FFF2-40B4-BE49-F238E27FC236}">
                <a16:creationId xmlns:a16="http://schemas.microsoft.com/office/drawing/2014/main" id="{82DA9067-4C04-46A2-81FC-85A31F8F948F}"/>
              </a:ext>
            </a:extLst>
          </p:cNvPr>
          <p:cNvSpPr/>
          <p:nvPr/>
        </p:nvSpPr>
        <p:spPr>
          <a:xfrm>
            <a:off x="2294734" y="1751581"/>
            <a:ext cx="9267825" cy="734368"/>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מידע אודות פיצויי הפיטורין ששילם המעסיק, ניתן למצוא בסעיף 26א בסיכום צד א בטופס 126. סכום זה יושווה להוצאות פיצויי פיטורין בספרים</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0" name="מלבן 9">
            <a:extLst>
              <a:ext uri="{FF2B5EF4-FFF2-40B4-BE49-F238E27FC236}">
                <a16:creationId xmlns:a16="http://schemas.microsoft.com/office/drawing/2014/main" id="{95A2CABB-0900-4952-84C0-C872D17CC3A6}"/>
              </a:ext>
            </a:extLst>
          </p:cNvPr>
          <p:cNvSpPr/>
          <p:nvPr/>
        </p:nvSpPr>
        <p:spPr>
          <a:xfrm>
            <a:off x="1619250" y="3054568"/>
            <a:ext cx="9943309" cy="734368"/>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מידע אודות ההכנסות הזקופות ניתן למצוא בסעיף 17 בסיכום צד א בטופס 126. סכום זה יושווה להכנסות הזקופות בספרים</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8" name="מלבן 7">
            <a:extLst>
              <a:ext uri="{FF2B5EF4-FFF2-40B4-BE49-F238E27FC236}">
                <a16:creationId xmlns:a16="http://schemas.microsoft.com/office/drawing/2014/main" id="{1364CE30-3DEF-454B-98DE-17CBAC10CA46}"/>
              </a:ext>
            </a:extLst>
          </p:cNvPr>
          <p:cNvSpPr/>
          <p:nvPr/>
        </p:nvSpPr>
        <p:spPr>
          <a:xfrm>
            <a:off x="1619249" y="4357446"/>
            <a:ext cx="9943309" cy="405047"/>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כל אי התאמה שלא הוסברה, תיבדק ויוגשו דוחות מתקנים בהתאם למידת הצורך</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40256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0" grpId="0"/>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2781300" y="335574"/>
            <a:ext cx="7181849"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b="1" dirty="0">
                <a:solidFill>
                  <a:schemeClr val="accent3">
                    <a:lumMod val="75000"/>
                  </a:schemeClr>
                </a:solidFill>
                <a:effectLst>
                  <a:outerShdw blurRad="38100" dist="38100" dir="2700000" algn="tl">
                    <a:srgbClr val="000000">
                      <a:alpha val="43137"/>
                    </a:srgbClr>
                  </a:outerShdw>
                </a:effectLst>
                <a:cs typeface="+mn-cs"/>
              </a:rPr>
              <a:t>חו"ז בעלי מניות</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5" name="מלבן 4">
            <a:extLst>
              <a:ext uri="{FF2B5EF4-FFF2-40B4-BE49-F238E27FC236}">
                <a16:creationId xmlns:a16="http://schemas.microsoft.com/office/drawing/2014/main" id="{FD6A8244-0376-4475-89C7-16B647C41F3E}"/>
              </a:ext>
            </a:extLst>
          </p:cNvPr>
          <p:cNvSpPr/>
          <p:nvPr/>
        </p:nvSpPr>
        <p:spPr>
          <a:xfrm>
            <a:off x="2294732" y="1987434"/>
            <a:ext cx="9267825" cy="405047"/>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סקירת כרטיסי חו"ז בעלים לבחינת סבירות היתרות אשר נזקפו לכרטיס בעל המניות</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6" name="מלבן 5">
            <a:extLst>
              <a:ext uri="{FF2B5EF4-FFF2-40B4-BE49-F238E27FC236}">
                <a16:creationId xmlns:a16="http://schemas.microsoft.com/office/drawing/2014/main" id="{89FC9466-70A4-44BB-9284-FF39C871D989}"/>
              </a:ext>
            </a:extLst>
          </p:cNvPr>
          <p:cNvSpPr/>
          <p:nvPr/>
        </p:nvSpPr>
        <p:spPr>
          <a:xfrm>
            <a:off x="2294733" y="3065954"/>
            <a:ext cx="9267825" cy="734368"/>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בחינת הגידול או הקיטון בכרטיס בעל המניות ווידוא כי ניתן להסביר את הגידול או הקיטון ביתרה</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6657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2924175" y="535599"/>
            <a:ext cx="7181849"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9600" b="1" dirty="0">
                <a:solidFill>
                  <a:srgbClr val="FFC000"/>
                </a:solidFill>
                <a:effectLst>
                  <a:outerShdw blurRad="38100" dist="38100" dir="2700000" algn="tl">
                    <a:srgbClr val="000000">
                      <a:alpha val="43137"/>
                    </a:srgbClr>
                  </a:outerShdw>
                </a:effectLst>
                <a:cs typeface="+mn-cs"/>
              </a:rPr>
              <a:t>רווח והפסד</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pic>
        <p:nvPicPr>
          <p:cNvPr id="9" name="תמונה 8">
            <a:extLst>
              <a:ext uri="{FF2B5EF4-FFF2-40B4-BE49-F238E27FC236}">
                <a16:creationId xmlns:a16="http://schemas.microsoft.com/office/drawing/2014/main" id="{15118373-9BEC-4720-8A83-C06D0FD9A2F5}"/>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228600" y="3429000"/>
            <a:ext cx="3600450" cy="2707538"/>
          </a:xfrm>
          <a:prstGeom prst="rect">
            <a:avLst/>
          </a:prstGeom>
        </p:spPr>
      </p:pic>
    </p:spTree>
    <p:extLst>
      <p:ext uri="{BB962C8B-B14F-4D97-AF65-F5344CB8AC3E}">
        <p14:creationId xmlns:p14="http://schemas.microsoft.com/office/powerpoint/2010/main" val="163183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0049" y="144545"/>
            <a:ext cx="1128712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הכנסות</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3" name="מלבן 2">
            <a:extLst>
              <a:ext uri="{FF2B5EF4-FFF2-40B4-BE49-F238E27FC236}">
                <a16:creationId xmlns:a16="http://schemas.microsoft.com/office/drawing/2014/main" id="{8FB5524E-16C3-4D08-90AF-2F48504DDE8C}"/>
              </a:ext>
            </a:extLst>
          </p:cNvPr>
          <p:cNvSpPr/>
          <p:nvPr/>
        </p:nvSpPr>
        <p:spPr>
          <a:xfrm>
            <a:off x="651245" y="1630051"/>
            <a:ext cx="8537446" cy="405047"/>
          </a:xfrm>
          <a:prstGeom prst="rect">
            <a:avLst/>
          </a:prstGeom>
        </p:spPr>
        <p:txBody>
          <a:bodyPr wrap="square">
            <a:spAutoFit/>
          </a:bodyPr>
          <a:lstStyle/>
          <a:p>
            <a:pPr lvl="0" algn="r" rtl="1">
              <a:lnSpc>
                <a:spcPct val="107000"/>
              </a:lnSpc>
              <a:spcAft>
                <a:spcPts val="800"/>
              </a:spcAft>
            </a:pPr>
            <a:r>
              <a:rPr lang="he-IL" sz="2000" u="sng" dirty="0">
                <a:latin typeface="Calibri" panose="020F0502020204030204" pitchFamily="34" charset="0"/>
                <a:ea typeface="Calibri" panose="020F0502020204030204" pitchFamily="34" charset="0"/>
              </a:rPr>
              <a:t>בדיקת התאמת הדיווחים להכנסות בספרים</a:t>
            </a:r>
            <a:endParaRPr lang="en-US" sz="2000" u="sng" dirty="0">
              <a:latin typeface="Calibri" panose="020F0502020204030204" pitchFamily="34" charset="0"/>
              <a:ea typeface="Calibri" panose="020F0502020204030204" pitchFamily="34" charset="0"/>
              <a:cs typeface="Arial" panose="020B0604020202020204" pitchFamily="34" charset="0"/>
            </a:endParaRPr>
          </a:p>
        </p:txBody>
      </p:sp>
      <p:sp>
        <p:nvSpPr>
          <p:cNvPr id="10" name="מלבן 9">
            <a:extLst>
              <a:ext uri="{FF2B5EF4-FFF2-40B4-BE49-F238E27FC236}">
                <a16:creationId xmlns:a16="http://schemas.microsoft.com/office/drawing/2014/main" id="{6461521C-677D-418A-8BF8-B7E933BE609A}"/>
              </a:ext>
            </a:extLst>
          </p:cNvPr>
          <p:cNvSpPr/>
          <p:nvPr/>
        </p:nvSpPr>
        <p:spPr>
          <a:xfrm>
            <a:off x="5608835" y="3457304"/>
            <a:ext cx="3841149" cy="1166281"/>
          </a:xfrm>
          <a:prstGeom prst="rect">
            <a:avLst/>
          </a:prstGeom>
        </p:spPr>
        <p:txBody>
          <a:bodyPr wrap="square">
            <a:spAutoFit/>
          </a:bodyPr>
          <a:lstStyle/>
          <a:p>
            <a:pPr lvl="0" algn="ctr" rtl="1">
              <a:lnSpc>
                <a:spcPct val="107000"/>
              </a:lnSpc>
              <a:spcAft>
                <a:spcPts val="800"/>
              </a:spcAft>
            </a:pPr>
            <a:r>
              <a:rPr lang="he-IL" sz="2000" u="sng" dirty="0">
                <a:latin typeface="Calibri" panose="020F0502020204030204" pitchFamily="34" charset="0"/>
                <a:ea typeface="Calibri" panose="020F0502020204030204" pitchFamily="34" charset="0"/>
              </a:rPr>
              <a:t>אי התאמה תקינה</a:t>
            </a:r>
          </a:p>
          <a:p>
            <a:pPr lvl="0" algn="ctr" rtl="1">
              <a:lnSpc>
                <a:spcPct val="107000"/>
              </a:lnSpc>
              <a:spcAft>
                <a:spcPts val="800"/>
              </a:spcAft>
            </a:pPr>
            <a:r>
              <a:rPr lang="he-IL" sz="2000" dirty="0">
                <a:latin typeface="Calibri" panose="020F0502020204030204" pitchFamily="34" charset="0"/>
                <a:ea typeface="Calibri" panose="020F0502020204030204" pitchFamily="34" charset="0"/>
                <a:cs typeface="Arial" panose="020B0604020202020204" pitchFamily="34" charset="0"/>
              </a:rPr>
              <a:t>לדוגמה: רישום הכנסות מחשבונית עצמית</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3" name="מלבן 12">
            <a:extLst>
              <a:ext uri="{FF2B5EF4-FFF2-40B4-BE49-F238E27FC236}">
                <a16:creationId xmlns:a16="http://schemas.microsoft.com/office/drawing/2014/main" id="{CC0AA131-2D2E-483B-9EC9-37FFE5F1C3A3}"/>
              </a:ext>
            </a:extLst>
          </p:cNvPr>
          <p:cNvSpPr/>
          <p:nvPr/>
        </p:nvSpPr>
        <p:spPr>
          <a:xfrm>
            <a:off x="8401048" y="2703746"/>
            <a:ext cx="3380585"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האישור תואם ליתרה בספרים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חץ: למטה 3">
            <a:extLst>
              <a:ext uri="{FF2B5EF4-FFF2-40B4-BE49-F238E27FC236}">
                <a16:creationId xmlns:a16="http://schemas.microsoft.com/office/drawing/2014/main" id="{6A104890-4F4D-45E2-8853-5A047DF757A9}"/>
              </a:ext>
            </a:extLst>
          </p:cNvPr>
          <p:cNvSpPr/>
          <p:nvPr/>
        </p:nvSpPr>
        <p:spPr>
          <a:xfrm rot="18789144">
            <a:off x="9246388" y="1977620"/>
            <a:ext cx="407191" cy="827474"/>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חץ: למטה 11">
            <a:extLst>
              <a:ext uri="{FF2B5EF4-FFF2-40B4-BE49-F238E27FC236}">
                <a16:creationId xmlns:a16="http://schemas.microsoft.com/office/drawing/2014/main" id="{DAC2113B-978B-4115-94FE-C135B23AA418}"/>
              </a:ext>
            </a:extLst>
          </p:cNvPr>
          <p:cNvSpPr/>
          <p:nvPr/>
        </p:nvSpPr>
        <p:spPr>
          <a:xfrm rot="2674353">
            <a:off x="4479633" y="1976668"/>
            <a:ext cx="384839" cy="757184"/>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חץ: למטה 13">
            <a:extLst>
              <a:ext uri="{FF2B5EF4-FFF2-40B4-BE49-F238E27FC236}">
                <a16:creationId xmlns:a16="http://schemas.microsoft.com/office/drawing/2014/main" id="{069CCD29-0B37-4F22-A745-CFC4E7B10307}"/>
              </a:ext>
            </a:extLst>
          </p:cNvPr>
          <p:cNvSpPr/>
          <p:nvPr/>
        </p:nvSpPr>
        <p:spPr>
          <a:xfrm>
            <a:off x="7486552" y="4523605"/>
            <a:ext cx="342900" cy="962025"/>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a:extLst>
              <a:ext uri="{FF2B5EF4-FFF2-40B4-BE49-F238E27FC236}">
                <a16:creationId xmlns:a16="http://schemas.microsoft.com/office/drawing/2014/main" id="{42E4C287-0CF0-4576-B256-2B90D1C40A71}"/>
              </a:ext>
            </a:extLst>
          </p:cNvPr>
          <p:cNvSpPr/>
          <p:nvPr/>
        </p:nvSpPr>
        <p:spPr>
          <a:xfrm>
            <a:off x="1609726" y="5434822"/>
            <a:ext cx="10296524" cy="734368"/>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בחינת הצורך ברישום של הכנסות מראש (הקטנת ההכנסות) והכנסות לקבל (הגדלת סעיף ההכנסות). הכנסות אלה לא ידווחו למע"מ ויגרמו להפרשים תקינים.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6" name="מלבן 15">
            <a:extLst>
              <a:ext uri="{FF2B5EF4-FFF2-40B4-BE49-F238E27FC236}">
                <a16:creationId xmlns:a16="http://schemas.microsoft.com/office/drawing/2014/main" id="{2144FD24-BE0A-4A8B-956A-29F3452866C1}"/>
              </a:ext>
            </a:extLst>
          </p:cNvPr>
          <p:cNvSpPr/>
          <p:nvPr/>
        </p:nvSpPr>
        <p:spPr>
          <a:xfrm>
            <a:off x="2371367" y="2706081"/>
            <a:ext cx="3841149" cy="405047"/>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האישור </a:t>
            </a:r>
            <a:r>
              <a:rPr lang="he-IL" sz="2000" b="1" dirty="0">
                <a:latin typeface="Calibri" panose="020F0502020204030204" pitchFamily="34" charset="0"/>
                <a:ea typeface="Calibri" panose="020F0502020204030204" pitchFamily="34" charset="0"/>
              </a:rPr>
              <a:t>אינו </a:t>
            </a:r>
            <a:r>
              <a:rPr lang="he-IL" sz="2000" dirty="0">
                <a:latin typeface="Calibri" panose="020F0502020204030204" pitchFamily="34" charset="0"/>
                <a:ea typeface="Calibri" panose="020F0502020204030204" pitchFamily="34" charset="0"/>
              </a:rPr>
              <a:t>תואם ליתרה בספרים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7" name="חץ: למטה 16">
            <a:extLst>
              <a:ext uri="{FF2B5EF4-FFF2-40B4-BE49-F238E27FC236}">
                <a16:creationId xmlns:a16="http://schemas.microsoft.com/office/drawing/2014/main" id="{67CAF5AF-9843-48C8-9B79-9F9CF93AD4FD}"/>
              </a:ext>
            </a:extLst>
          </p:cNvPr>
          <p:cNvSpPr/>
          <p:nvPr/>
        </p:nvSpPr>
        <p:spPr>
          <a:xfrm rot="18791884">
            <a:off x="6239247" y="3042240"/>
            <a:ext cx="273923" cy="511543"/>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a:extLst>
              <a:ext uri="{FF2B5EF4-FFF2-40B4-BE49-F238E27FC236}">
                <a16:creationId xmlns:a16="http://schemas.microsoft.com/office/drawing/2014/main" id="{20131B06-82A8-4300-9C58-61C1817B3F24}"/>
              </a:ext>
            </a:extLst>
          </p:cNvPr>
          <p:cNvSpPr/>
          <p:nvPr/>
        </p:nvSpPr>
        <p:spPr>
          <a:xfrm>
            <a:off x="-85724" y="1130139"/>
            <a:ext cx="12082462" cy="405047"/>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ביצוע השוואה בין המחזור שדווח למע"מ (יופק ממערכת השע"ם) לבין המחזור שדווח למס הכנסה ובין המחזור בספרים</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9" name="חץ: למטה 18">
            <a:extLst>
              <a:ext uri="{FF2B5EF4-FFF2-40B4-BE49-F238E27FC236}">
                <a16:creationId xmlns:a16="http://schemas.microsoft.com/office/drawing/2014/main" id="{81B068E9-4EC6-45D7-8BDF-2E99E0D8712C}"/>
              </a:ext>
            </a:extLst>
          </p:cNvPr>
          <p:cNvSpPr/>
          <p:nvPr/>
        </p:nvSpPr>
        <p:spPr>
          <a:xfrm rot="2316117">
            <a:off x="2560077" y="3063105"/>
            <a:ext cx="279351" cy="474530"/>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מלבן 19">
            <a:extLst>
              <a:ext uri="{FF2B5EF4-FFF2-40B4-BE49-F238E27FC236}">
                <a16:creationId xmlns:a16="http://schemas.microsoft.com/office/drawing/2014/main" id="{B62DC753-5A29-4D23-9609-4A1675443ED8}"/>
              </a:ext>
            </a:extLst>
          </p:cNvPr>
          <p:cNvSpPr/>
          <p:nvPr/>
        </p:nvSpPr>
        <p:spPr>
          <a:xfrm>
            <a:off x="47859" y="3422310"/>
            <a:ext cx="5818161" cy="1817613"/>
          </a:xfrm>
          <a:prstGeom prst="rect">
            <a:avLst/>
          </a:prstGeom>
        </p:spPr>
        <p:txBody>
          <a:bodyPr wrap="square">
            <a:spAutoFit/>
          </a:bodyPr>
          <a:lstStyle/>
          <a:p>
            <a:pPr lvl="0" algn="ctr" rtl="1">
              <a:lnSpc>
                <a:spcPct val="107000"/>
              </a:lnSpc>
              <a:spcAft>
                <a:spcPts val="800"/>
              </a:spcAft>
            </a:pPr>
            <a:r>
              <a:rPr lang="he-IL" sz="2000" u="sng" dirty="0">
                <a:latin typeface="Calibri" panose="020F0502020204030204" pitchFamily="34" charset="0"/>
                <a:ea typeface="Calibri" panose="020F0502020204030204" pitchFamily="34" charset="0"/>
              </a:rPr>
              <a:t>אי התאמה לא תקינה</a:t>
            </a:r>
          </a:p>
          <a:p>
            <a:pPr lvl="0" algn="ctr" rtl="1">
              <a:lnSpc>
                <a:spcPct val="107000"/>
              </a:lnSpc>
              <a:spcAft>
                <a:spcPts val="800"/>
              </a:spcAft>
            </a:pPr>
            <a:r>
              <a:rPr lang="he-IL" sz="2000" dirty="0">
                <a:latin typeface="Calibri" panose="020F0502020204030204" pitchFamily="34" charset="0"/>
                <a:ea typeface="Calibri" panose="020F0502020204030204" pitchFamily="34" charset="0"/>
              </a:rPr>
              <a:t>לאתר את הגורם לאי ההתאמה (רישום שגוי של הכנסות, אי דיווח על זיכויים שהוצאו, או בעיה טכנית בהגדרה בתוכנת הנהלת החשבונות) ולהגיש דוחות מתקנים למע"מ ו/או למס הכנסה במידת הצורך</a:t>
            </a:r>
          </a:p>
        </p:txBody>
      </p:sp>
      <p:sp>
        <p:nvSpPr>
          <p:cNvPr id="22" name="חץ: למטה 21">
            <a:extLst>
              <a:ext uri="{FF2B5EF4-FFF2-40B4-BE49-F238E27FC236}">
                <a16:creationId xmlns:a16="http://schemas.microsoft.com/office/drawing/2014/main" id="{9BCAE6F2-8F91-4AAC-8087-1DDCDA8A4753}"/>
              </a:ext>
            </a:extLst>
          </p:cNvPr>
          <p:cNvSpPr/>
          <p:nvPr/>
        </p:nvSpPr>
        <p:spPr>
          <a:xfrm>
            <a:off x="10089274" y="3212087"/>
            <a:ext cx="342900" cy="2222735"/>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חץ: למטה 23">
            <a:extLst>
              <a:ext uri="{FF2B5EF4-FFF2-40B4-BE49-F238E27FC236}">
                <a16:creationId xmlns:a16="http://schemas.microsoft.com/office/drawing/2014/main" id="{F3E0E887-477E-4D6A-90A9-405625B75C35}"/>
              </a:ext>
            </a:extLst>
          </p:cNvPr>
          <p:cNvSpPr/>
          <p:nvPr/>
        </p:nvSpPr>
        <p:spPr>
          <a:xfrm rot="18791884">
            <a:off x="4657656" y="5002890"/>
            <a:ext cx="273923" cy="511543"/>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836274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0" grpId="0"/>
      <p:bldP spid="13" grpId="0"/>
      <p:bldP spid="4" grpId="0" animBg="1"/>
      <p:bldP spid="12" grpId="0" animBg="1"/>
      <p:bldP spid="14" grpId="0" animBg="1"/>
      <p:bldP spid="15" grpId="0"/>
      <p:bldP spid="16" grpId="0"/>
      <p:bldP spid="17" grpId="0" animBg="1"/>
      <p:bldP spid="18" grpId="0"/>
      <p:bldP spid="19" grpId="0" animBg="1"/>
      <p:bldP spid="20" grpId="0"/>
      <p:bldP spid="22" grpId="0" animBg="1"/>
      <p:bldP spid="2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323849" y="144545"/>
            <a:ext cx="1149667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הוצאות קבועות (מחזוריות)</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3" name="מלבן 2">
            <a:extLst>
              <a:ext uri="{FF2B5EF4-FFF2-40B4-BE49-F238E27FC236}">
                <a16:creationId xmlns:a16="http://schemas.microsoft.com/office/drawing/2014/main" id="{8FB5524E-16C3-4D08-90AF-2F48504DDE8C}"/>
              </a:ext>
            </a:extLst>
          </p:cNvPr>
          <p:cNvSpPr/>
          <p:nvPr/>
        </p:nvSpPr>
        <p:spPr>
          <a:xfrm>
            <a:off x="2819399" y="1449634"/>
            <a:ext cx="8743161" cy="734368"/>
          </a:xfrm>
          <a:prstGeom prst="rect">
            <a:avLst/>
          </a:prstGeom>
        </p:spPr>
        <p:txBody>
          <a:bodyPr wrap="square">
            <a:spAutoFit/>
          </a:bodyPr>
          <a:lstStyle/>
          <a:p>
            <a:pPr lvl="0" algn="r" rtl="1">
              <a:lnSpc>
                <a:spcPct val="107000"/>
              </a:lnSpc>
              <a:spcAft>
                <a:spcPts val="800"/>
              </a:spcAft>
            </a:pPr>
            <a:r>
              <a:rPr lang="he-IL" sz="2000" dirty="0">
                <a:latin typeface="Calibri" panose="020F0502020204030204" pitchFamily="34" charset="0"/>
                <a:ea typeface="Calibri" panose="020F0502020204030204" pitchFamily="34" charset="0"/>
              </a:rPr>
              <a:t>הוצאות קבועות הן הוצאות המשולמות בתדירויות קבועות ומחזוריות, כגון: חשמל, מים, ארנונה, טלפון נייד, שכר דירה, ריטיינרים, שירותים קבועים וכדומה.</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2" name="מלבן 11">
            <a:extLst>
              <a:ext uri="{FF2B5EF4-FFF2-40B4-BE49-F238E27FC236}">
                <a16:creationId xmlns:a16="http://schemas.microsoft.com/office/drawing/2014/main" id="{82DA9067-4C04-46A2-81FC-85A31F8F948F}"/>
              </a:ext>
            </a:extLst>
          </p:cNvPr>
          <p:cNvSpPr/>
          <p:nvPr/>
        </p:nvSpPr>
        <p:spPr>
          <a:xfrm>
            <a:off x="2294734" y="2262594"/>
            <a:ext cx="9267825" cy="1063689"/>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לבחון כי קיימות 6 חשבוניות במהלך השנה (במידה ומדובר בשירותים דו חודשיים, כגון: חשמל, מים וארנונה), או 12 חשבוניות במהלך השנה (במידה ומדובר בשירותים חודשיים, כגון: טלפון נייד, אינטרנט, הנהלת חשבונות וכדומה)</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8" name="מלבן 7">
            <a:extLst>
              <a:ext uri="{FF2B5EF4-FFF2-40B4-BE49-F238E27FC236}">
                <a16:creationId xmlns:a16="http://schemas.microsoft.com/office/drawing/2014/main" id="{4BED09F4-55D7-4E6E-84EE-839B09D032B5}"/>
              </a:ext>
            </a:extLst>
          </p:cNvPr>
          <p:cNvSpPr/>
          <p:nvPr/>
        </p:nvSpPr>
        <p:spPr>
          <a:xfrm>
            <a:off x="2294732" y="4254836"/>
            <a:ext cx="9267825" cy="734368"/>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יש לבחון כי חשבונות החשמל, המים, הארנונה וחשבונות נוספים של העסק מתייחסים לכתובת העדכנית של העסק ואכן שייכים למהלך העסקים הרגיל שלו</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1" name="מלבן 10">
            <a:extLst>
              <a:ext uri="{FF2B5EF4-FFF2-40B4-BE49-F238E27FC236}">
                <a16:creationId xmlns:a16="http://schemas.microsoft.com/office/drawing/2014/main" id="{27617260-846F-4C14-8EB2-31C211051A65}"/>
              </a:ext>
            </a:extLst>
          </p:cNvPr>
          <p:cNvSpPr/>
          <p:nvPr/>
        </p:nvSpPr>
        <p:spPr>
          <a:xfrm>
            <a:off x="2294732" y="5046833"/>
            <a:ext cx="9267825" cy="1063689"/>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חשבוניות טלפון נייד- לבחון כי מדובר במנוי אחד (במקרה של עצמאי יחיד), או מספר מנויים התואם את מספר השותפים בעסק. מספר המנויים שיוכרו יהיה כמספר השותפים בעסק, וכן כמספר המנויים שבגינם נזקף שווי טלפון נייד במשכורות.</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3" name="מלבן 12">
            <a:extLst>
              <a:ext uri="{FF2B5EF4-FFF2-40B4-BE49-F238E27FC236}">
                <a16:creationId xmlns:a16="http://schemas.microsoft.com/office/drawing/2014/main" id="{2122FC57-C370-4191-BF2D-4EF50EF0858A}"/>
              </a:ext>
            </a:extLst>
          </p:cNvPr>
          <p:cNvSpPr/>
          <p:nvPr/>
        </p:nvSpPr>
        <p:spPr>
          <a:xfrm>
            <a:off x="2294732" y="3423375"/>
            <a:ext cx="9267825" cy="734368"/>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במידה ונמצאו כרטיסים שלא מכילים את כל ההוצאות החודשיות, יש להשלים את ההוצאות ולהביא לשלמות.</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10257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2" grpId="0"/>
      <p:bldP spid="8" grpId="0"/>
      <p:bldP spid="11" grpId="0"/>
      <p:bldP spid="1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323849" y="144545"/>
            <a:ext cx="1149667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הוצאות קבועות (מחזוריות)</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12" name="מלבן 11">
            <a:extLst>
              <a:ext uri="{FF2B5EF4-FFF2-40B4-BE49-F238E27FC236}">
                <a16:creationId xmlns:a16="http://schemas.microsoft.com/office/drawing/2014/main" id="{82DA9067-4C04-46A2-81FC-85A31F8F948F}"/>
              </a:ext>
            </a:extLst>
          </p:cNvPr>
          <p:cNvSpPr/>
          <p:nvPr/>
        </p:nvSpPr>
        <p:spPr>
          <a:xfrm>
            <a:off x="2294733" y="1689519"/>
            <a:ext cx="9267825" cy="734368"/>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לוודא כי לא נדרש מע"מ בעבור הוצאות שלא נגבה בגינן מע"מ, כגון: ביטוחים, ארנונה, חשבוניות מעוסקים פטורים וכדומה</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8" name="מלבן 7">
            <a:extLst>
              <a:ext uri="{FF2B5EF4-FFF2-40B4-BE49-F238E27FC236}">
                <a16:creationId xmlns:a16="http://schemas.microsoft.com/office/drawing/2014/main" id="{4BED09F4-55D7-4E6E-84EE-839B09D032B5}"/>
              </a:ext>
            </a:extLst>
          </p:cNvPr>
          <p:cNvSpPr/>
          <p:nvPr/>
        </p:nvSpPr>
        <p:spPr>
          <a:xfrm>
            <a:off x="2294733" y="2567834"/>
            <a:ext cx="9267825" cy="1722331"/>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לבחון את סבירות ההוצאות לאיתור חשבוניות גבוהות שאינן סבירות ולבדוק שהן תקינות ונרשמו בסעיף הנכון (אולי צריכות היו להירשם לרכוש קבוע. לדוגמה: ספק קבוע שנותן שירותי מחשוב, נרכש ממנו מחשב נייד שנרשם תחת הוצאה שוטפת, אך צריך להירשם כרכוש קבוע, דבר העשוי לקרות כאשר מתבצע רישום "עיוור" מבלי להתחשב בתוכן החשבונית)</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0" name="מלבן 9">
            <a:extLst>
              <a:ext uri="{FF2B5EF4-FFF2-40B4-BE49-F238E27FC236}">
                <a16:creationId xmlns:a16="http://schemas.microsoft.com/office/drawing/2014/main" id="{033FA494-CC06-408F-A931-C21C59D5DDF4}"/>
              </a:ext>
            </a:extLst>
          </p:cNvPr>
          <p:cNvSpPr/>
          <p:nvPr/>
        </p:nvSpPr>
        <p:spPr>
          <a:xfrm>
            <a:off x="2294732" y="4410378"/>
            <a:ext cx="9267825" cy="1393010"/>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לבחון את הצורך בביטול הוצאות מראש והוצאות לשלם משנה קודמת, וכן רישום הוצאות מראש והוצאות לשלם לשנה הבאה (תשלומים מראש לספקים כמו תשלום ארנונה לשנה הבאה בחודש דצמבר של השנה הנוכחית, או לדוגמה הוצאות לשלם בגין חשבון חשמל לחודש נובמבר-דצמבר שהתקבל ושולם רק בחודש ינואר).</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42730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8" grpId="0"/>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323849" y="144545"/>
            <a:ext cx="1149667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הוצאות שאינן קבועות</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sp>
        <p:nvSpPr>
          <p:cNvPr id="12" name="מלבן 11">
            <a:extLst>
              <a:ext uri="{FF2B5EF4-FFF2-40B4-BE49-F238E27FC236}">
                <a16:creationId xmlns:a16="http://schemas.microsoft.com/office/drawing/2014/main" id="{82DA9067-4C04-46A2-81FC-85A31F8F948F}"/>
              </a:ext>
            </a:extLst>
          </p:cNvPr>
          <p:cNvSpPr/>
          <p:nvPr/>
        </p:nvSpPr>
        <p:spPr>
          <a:xfrm>
            <a:off x="2294732" y="1746412"/>
            <a:ext cx="9267825" cy="405047"/>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סקירת כל הכרטיסים המכילים הוצאות שאינן קבועות</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8" name="מלבן 7">
            <a:extLst>
              <a:ext uri="{FF2B5EF4-FFF2-40B4-BE49-F238E27FC236}">
                <a16:creationId xmlns:a16="http://schemas.microsoft.com/office/drawing/2014/main" id="{4BED09F4-55D7-4E6E-84EE-839B09D032B5}"/>
              </a:ext>
            </a:extLst>
          </p:cNvPr>
          <p:cNvSpPr/>
          <p:nvPr/>
        </p:nvSpPr>
        <p:spPr>
          <a:xfrm>
            <a:off x="2294733" y="2567834"/>
            <a:ext cx="9267825" cy="734368"/>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בדיקת סבירות ההוצאות ובחינת חשבוניות מהותיות (שיתכן ששייכות לרכוש קבוע ולא להוצאות השוטפות)</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10" name="מלבן 9">
            <a:extLst>
              <a:ext uri="{FF2B5EF4-FFF2-40B4-BE49-F238E27FC236}">
                <a16:creationId xmlns:a16="http://schemas.microsoft.com/office/drawing/2014/main" id="{033FA494-CC06-408F-A931-C21C59D5DDF4}"/>
              </a:ext>
            </a:extLst>
          </p:cNvPr>
          <p:cNvSpPr/>
          <p:nvPr/>
        </p:nvSpPr>
        <p:spPr>
          <a:xfrm>
            <a:off x="2294732" y="3572946"/>
            <a:ext cx="9267825" cy="405047"/>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he-IL" sz="2000" dirty="0">
                <a:latin typeface="Calibri" panose="020F0502020204030204" pitchFamily="34" charset="0"/>
                <a:ea typeface="Calibri" panose="020F0502020204030204" pitchFamily="34" charset="0"/>
              </a:rPr>
              <a:t>לבחון שלא נדרש מע"מ בגין קבלות מעוסקים פטורים</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2382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78377B-51FD-4AEA-9898-DA575E7C2ECE}"/>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3" name="כותרת 1">
            <a:extLst>
              <a:ext uri="{FF2B5EF4-FFF2-40B4-BE49-F238E27FC236}">
                <a16:creationId xmlns:a16="http://schemas.microsoft.com/office/drawing/2014/main" id="{8FF92190-8EA4-4728-BB65-F119FA8DFAA3}"/>
              </a:ext>
            </a:extLst>
          </p:cNvPr>
          <p:cNvSpPr txBox="1">
            <a:spLocks/>
          </p:cNvSpPr>
          <p:nvPr/>
        </p:nvSpPr>
        <p:spPr>
          <a:xfrm>
            <a:off x="3076575" y="421299"/>
            <a:ext cx="7217569"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אז מאיפה בכלל מתחילים ???</a:t>
            </a:r>
          </a:p>
        </p:txBody>
      </p:sp>
      <p:sp>
        <p:nvSpPr>
          <p:cNvPr id="4" name="כותרת 1">
            <a:extLst>
              <a:ext uri="{FF2B5EF4-FFF2-40B4-BE49-F238E27FC236}">
                <a16:creationId xmlns:a16="http://schemas.microsoft.com/office/drawing/2014/main" id="{828A3A94-1F24-4729-87E5-127B4150F528}"/>
              </a:ext>
            </a:extLst>
          </p:cNvPr>
          <p:cNvSpPr txBox="1">
            <a:spLocks/>
          </p:cNvSpPr>
          <p:nvPr/>
        </p:nvSpPr>
        <p:spPr>
          <a:xfrm>
            <a:off x="3076575" y="2735874"/>
            <a:ext cx="7217569"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איך עושים זאת נכון???</a:t>
            </a:r>
          </a:p>
        </p:txBody>
      </p:sp>
      <p:pic>
        <p:nvPicPr>
          <p:cNvPr id="6" name="תמונה 5">
            <a:extLst>
              <a:ext uri="{FF2B5EF4-FFF2-40B4-BE49-F238E27FC236}">
                <a16:creationId xmlns:a16="http://schemas.microsoft.com/office/drawing/2014/main" id="{5C51D595-62A2-47DB-9EFA-0316AC18DEF8}"/>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387302" y="2247999"/>
            <a:ext cx="3321097" cy="3311526"/>
          </a:xfrm>
          <a:prstGeom prst="rect">
            <a:avLst/>
          </a:prstGeom>
        </p:spPr>
      </p:pic>
    </p:spTree>
    <p:extLst>
      <p:ext uri="{BB962C8B-B14F-4D97-AF65-F5344CB8AC3E}">
        <p14:creationId xmlns:p14="http://schemas.microsoft.com/office/powerpoint/2010/main" val="170126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38149" y="1182770"/>
            <a:ext cx="1149667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תודה רבה על ההקשבה</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pic>
        <p:nvPicPr>
          <p:cNvPr id="4" name="תמונה 3">
            <a:extLst>
              <a:ext uri="{FF2B5EF4-FFF2-40B4-BE49-F238E27FC236}">
                <a16:creationId xmlns:a16="http://schemas.microsoft.com/office/drawing/2014/main" id="{1D89C787-9B60-4FC5-90FD-7A49A85673C3}"/>
              </a:ext>
            </a:extLst>
          </p:cNvPr>
          <p:cNvPicPr>
            <a:picLocks noChangeAspect="1"/>
          </p:cNvPicPr>
          <p:nvPr/>
        </p:nvPicPr>
        <p:blipFill>
          <a:blip r:embed="rId2"/>
          <a:stretch>
            <a:fillRect/>
          </a:stretch>
        </p:blipFill>
        <p:spPr>
          <a:xfrm>
            <a:off x="4898149" y="2929848"/>
            <a:ext cx="2802660" cy="3175677"/>
          </a:xfrm>
          <a:prstGeom prst="rect">
            <a:avLst/>
          </a:prstGeom>
        </p:spPr>
      </p:pic>
    </p:spTree>
    <p:extLst>
      <p:ext uri="{BB962C8B-B14F-4D97-AF65-F5344CB8AC3E}">
        <p14:creationId xmlns:p14="http://schemas.microsoft.com/office/powerpoint/2010/main" val="285860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3902869" y="164124"/>
            <a:ext cx="5238750"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sz="6600" dirty="0">
                <a:effectLst>
                  <a:outerShdw blurRad="38100" dist="38100" dir="2700000" algn="tl">
                    <a:srgbClr val="000000">
                      <a:alpha val="43137"/>
                    </a:srgbClr>
                  </a:outerShdw>
                </a:effectLst>
                <a:cs typeface="+mn-cs"/>
              </a:rPr>
              <a:t>סעיפים מאזניים</a:t>
            </a:r>
          </a:p>
        </p:txBody>
      </p:sp>
      <p:sp>
        <p:nvSpPr>
          <p:cNvPr id="4" name="TextBox 3">
            <a:extLst>
              <a:ext uri="{FF2B5EF4-FFF2-40B4-BE49-F238E27FC236}">
                <a16:creationId xmlns:a16="http://schemas.microsoft.com/office/drawing/2014/main" id="{87896CF1-7ECA-489B-B78A-79A0EC0EA039}"/>
              </a:ext>
            </a:extLst>
          </p:cNvPr>
          <p:cNvSpPr txBox="1"/>
          <p:nvPr/>
        </p:nvSpPr>
        <p:spPr>
          <a:xfrm>
            <a:off x="2043113" y="1768786"/>
            <a:ext cx="8958262" cy="584775"/>
          </a:xfrm>
          <a:prstGeom prst="rect">
            <a:avLst/>
          </a:prstGeom>
          <a:noFill/>
        </p:spPr>
        <p:txBody>
          <a:bodyPr wrap="square" rtlCol="1">
            <a:spAutoFit/>
          </a:bodyPr>
          <a:lstStyle/>
          <a:p>
            <a:pPr marL="342900" indent="-342900" algn="r" rtl="1">
              <a:buFont typeface="Arial" panose="020B0604020202020204" pitchFamily="34" charset="0"/>
              <a:buChar char="•"/>
            </a:pPr>
            <a:r>
              <a:rPr lang="he-IL" sz="3200" dirty="0"/>
              <a:t>מספקים נתונים אודות </a:t>
            </a:r>
            <a:r>
              <a:rPr lang="he-IL" sz="3200" b="1" dirty="0"/>
              <a:t>יתרות</a:t>
            </a:r>
            <a:r>
              <a:rPr lang="he-IL" sz="3200" dirty="0"/>
              <a:t> לתאריך המאזן (31/12)</a:t>
            </a:r>
          </a:p>
        </p:txBody>
      </p:sp>
      <p:sp>
        <p:nvSpPr>
          <p:cNvPr id="5" name="TextBox 4">
            <a:extLst>
              <a:ext uri="{FF2B5EF4-FFF2-40B4-BE49-F238E27FC236}">
                <a16:creationId xmlns:a16="http://schemas.microsoft.com/office/drawing/2014/main" id="{F367A47E-C961-4759-98EA-8F1190A1DD88}"/>
              </a:ext>
            </a:extLst>
          </p:cNvPr>
          <p:cNvSpPr txBox="1"/>
          <p:nvPr/>
        </p:nvSpPr>
        <p:spPr>
          <a:xfrm>
            <a:off x="2043113" y="2890391"/>
            <a:ext cx="8958262" cy="1077218"/>
          </a:xfrm>
          <a:prstGeom prst="rect">
            <a:avLst/>
          </a:prstGeom>
          <a:noFill/>
        </p:spPr>
        <p:txBody>
          <a:bodyPr wrap="square" rtlCol="1">
            <a:spAutoFit/>
          </a:bodyPr>
          <a:lstStyle/>
          <a:p>
            <a:pPr marL="342900" indent="-342900" algn="r" rtl="1">
              <a:buFont typeface="Arial" panose="020B0604020202020204" pitchFamily="34" charset="0"/>
              <a:buChar char="•"/>
            </a:pPr>
            <a:r>
              <a:rPr lang="he-IL" sz="3200" dirty="0"/>
              <a:t>הבדיקות מצריכות בחינה והשוואה מול אישורי יתרה ליום המאזן</a:t>
            </a:r>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Tree>
    <p:extLst>
      <p:ext uri="{BB962C8B-B14F-4D97-AF65-F5344CB8AC3E}">
        <p14:creationId xmlns:p14="http://schemas.microsoft.com/office/powerpoint/2010/main" val="320948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3552824" y="164124"/>
            <a:ext cx="597217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sz="6600" dirty="0">
                <a:effectLst>
                  <a:outerShdw blurRad="38100" dist="38100" dir="2700000" algn="tl">
                    <a:srgbClr val="000000">
                      <a:alpha val="43137"/>
                    </a:srgbClr>
                  </a:outerShdw>
                </a:effectLst>
                <a:cs typeface="+mn-cs"/>
              </a:rPr>
              <a:t>סעיפים תוצאתיים</a:t>
            </a:r>
          </a:p>
        </p:txBody>
      </p:sp>
      <p:sp>
        <p:nvSpPr>
          <p:cNvPr id="4" name="TextBox 3">
            <a:extLst>
              <a:ext uri="{FF2B5EF4-FFF2-40B4-BE49-F238E27FC236}">
                <a16:creationId xmlns:a16="http://schemas.microsoft.com/office/drawing/2014/main" id="{87896CF1-7ECA-489B-B78A-79A0EC0EA039}"/>
              </a:ext>
            </a:extLst>
          </p:cNvPr>
          <p:cNvSpPr txBox="1"/>
          <p:nvPr/>
        </p:nvSpPr>
        <p:spPr>
          <a:xfrm>
            <a:off x="2059780" y="3189730"/>
            <a:ext cx="8958262" cy="584775"/>
          </a:xfrm>
          <a:prstGeom prst="rect">
            <a:avLst/>
          </a:prstGeom>
          <a:noFill/>
        </p:spPr>
        <p:txBody>
          <a:bodyPr wrap="square" rtlCol="1">
            <a:spAutoFit/>
          </a:bodyPr>
          <a:lstStyle/>
          <a:p>
            <a:pPr marL="342900" indent="-342900" algn="r" rtl="1">
              <a:buFont typeface="Arial" panose="020B0604020202020204" pitchFamily="34" charset="0"/>
              <a:buChar char="•"/>
            </a:pPr>
            <a:r>
              <a:rPr lang="he-IL" sz="3200" dirty="0"/>
              <a:t>בחינת שלמות ההוצאות וההכנסות</a:t>
            </a:r>
          </a:p>
        </p:txBody>
      </p:sp>
      <p:sp>
        <p:nvSpPr>
          <p:cNvPr id="5" name="TextBox 4">
            <a:extLst>
              <a:ext uri="{FF2B5EF4-FFF2-40B4-BE49-F238E27FC236}">
                <a16:creationId xmlns:a16="http://schemas.microsoft.com/office/drawing/2014/main" id="{F367A47E-C961-4759-98EA-8F1190A1DD88}"/>
              </a:ext>
            </a:extLst>
          </p:cNvPr>
          <p:cNvSpPr txBox="1"/>
          <p:nvPr/>
        </p:nvSpPr>
        <p:spPr>
          <a:xfrm>
            <a:off x="2059780" y="3996377"/>
            <a:ext cx="8958262" cy="584775"/>
          </a:xfrm>
          <a:prstGeom prst="rect">
            <a:avLst/>
          </a:prstGeom>
          <a:noFill/>
        </p:spPr>
        <p:txBody>
          <a:bodyPr wrap="square" rtlCol="1">
            <a:spAutoFit/>
          </a:bodyPr>
          <a:lstStyle/>
          <a:p>
            <a:pPr marL="342900" indent="-342900" algn="r" rtl="1">
              <a:buFont typeface="Arial" panose="020B0604020202020204" pitchFamily="34" charset="0"/>
              <a:buChar char="•"/>
            </a:pPr>
            <a:r>
              <a:rPr lang="he-IL" sz="3200" dirty="0"/>
              <a:t>בחינת סבירות</a:t>
            </a:r>
          </a:p>
        </p:txBody>
      </p:sp>
      <p:sp>
        <p:nvSpPr>
          <p:cNvPr id="6" name="TextBox 5">
            <a:extLst>
              <a:ext uri="{FF2B5EF4-FFF2-40B4-BE49-F238E27FC236}">
                <a16:creationId xmlns:a16="http://schemas.microsoft.com/office/drawing/2014/main" id="{79CCB1DE-96BC-4433-913F-E9D8DD6D6298}"/>
              </a:ext>
            </a:extLst>
          </p:cNvPr>
          <p:cNvSpPr txBox="1"/>
          <p:nvPr/>
        </p:nvSpPr>
        <p:spPr>
          <a:xfrm>
            <a:off x="2059780" y="1890640"/>
            <a:ext cx="8958262" cy="1077218"/>
          </a:xfrm>
          <a:prstGeom prst="rect">
            <a:avLst/>
          </a:prstGeom>
          <a:noFill/>
        </p:spPr>
        <p:txBody>
          <a:bodyPr wrap="square" rtlCol="1">
            <a:spAutoFit/>
          </a:bodyPr>
          <a:lstStyle/>
          <a:p>
            <a:pPr marL="342900" indent="-342900" algn="r" rtl="1">
              <a:buFont typeface="Arial" panose="020B0604020202020204" pitchFamily="34" charset="0"/>
              <a:buChar char="•"/>
            </a:pPr>
            <a:r>
              <a:rPr lang="he-IL" sz="3200" dirty="0"/>
              <a:t>מספקים נתונים אודות סיכום של תנועות (הכנסות והוצאות) מתחילת השנה ועד לסיומה</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Tree>
    <p:extLst>
      <p:ext uri="{BB962C8B-B14F-4D97-AF65-F5344CB8AC3E}">
        <p14:creationId xmlns:p14="http://schemas.microsoft.com/office/powerpoint/2010/main" val="3996867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2924175" y="1135674"/>
            <a:ext cx="7181849"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נעבור תחילה על הסעיפים המאזניים העיקריים</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pic>
        <p:nvPicPr>
          <p:cNvPr id="8" name="תמונה 7">
            <a:extLst>
              <a:ext uri="{FF2B5EF4-FFF2-40B4-BE49-F238E27FC236}">
                <a16:creationId xmlns:a16="http://schemas.microsoft.com/office/drawing/2014/main" id="{48E4CB19-910A-4133-92C3-E4CC323AA33E}"/>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366837" y="3252787"/>
            <a:ext cx="2376488" cy="2313115"/>
          </a:xfrm>
          <a:prstGeom prst="rect">
            <a:avLst/>
          </a:prstGeom>
        </p:spPr>
      </p:pic>
    </p:spTree>
    <p:extLst>
      <p:ext uri="{BB962C8B-B14F-4D97-AF65-F5344CB8AC3E}">
        <p14:creationId xmlns:p14="http://schemas.microsoft.com/office/powerpoint/2010/main" val="3652354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3A45839-CAB7-4D9A-AA8E-F4A4984A7AC4}"/>
              </a:ext>
            </a:extLst>
          </p:cNvPr>
          <p:cNvSpPr txBox="1">
            <a:spLocks/>
          </p:cNvSpPr>
          <p:nvPr/>
        </p:nvSpPr>
        <p:spPr>
          <a:xfrm>
            <a:off x="6005321" y="2140405"/>
            <a:ext cx="4596902"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פיקדונות והשקעות בני"ע</a:t>
            </a:r>
          </a:p>
        </p:txBody>
      </p:sp>
      <p:sp>
        <p:nvSpPr>
          <p:cNvPr id="3" name="כותרת 1">
            <a:extLst>
              <a:ext uri="{FF2B5EF4-FFF2-40B4-BE49-F238E27FC236}">
                <a16:creationId xmlns:a16="http://schemas.microsoft.com/office/drawing/2014/main" id="{7FF490C9-B0ED-49B3-A06D-8C183B65A457}"/>
              </a:ext>
            </a:extLst>
          </p:cNvPr>
          <p:cNvSpPr txBox="1">
            <a:spLocks/>
          </p:cNvSpPr>
          <p:nvPr/>
        </p:nvSpPr>
        <p:spPr>
          <a:xfrm>
            <a:off x="2180952" y="2831345"/>
            <a:ext cx="4596902"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קופת שיקים</a:t>
            </a:r>
          </a:p>
        </p:txBody>
      </p:sp>
      <p:sp>
        <p:nvSpPr>
          <p:cNvPr id="4" name="כותרת 1">
            <a:extLst>
              <a:ext uri="{FF2B5EF4-FFF2-40B4-BE49-F238E27FC236}">
                <a16:creationId xmlns:a16="http://schemas.microsoft.com/office/drawing/2014/main" id="{2545F387-D3F2-4977-818F-8D4C196F7A46}"/>
              </a:ext>
            </a:extLst>
          </p:cNvPr>
          <p:cNvSpPr txBox="1">
            <a:spLocks/>
          </p:cNvSpPr>
          <p:nvPr/>
        </p:nvSpPr>
        <p:spPr>
          <a:xfrm rot="1579677">
            <a:off x="7000680" y="831454"/>
            <a:ext cx="4596902"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בנקים</a:t>
            </a:r>
          </a:p>
        </p:txBody>
      </p:sp>
      <p:sp>
        <p:nvSpPr>
          <p:cNvPr id="5" name="כותרת 1">
            <a:extLst>
              <a:ext uri="{FF2B5EF4-FFF2-40B4-BE49-F238E27FC236}">
                <a16:creationId xmlns:a16="http://schemas.microsoft.com/office/drawing/2014/main" id="{A3E94DE0-897B-4D43-81CF-CF8916B22FBE}"/>
              </a:ext>
            </a:extLst>
          </p:cNvPr>
          <p:cNvSpPr txBox="1">
            <a:spLocks/>
          </p:cNvSpPr>
          <p:nvPr/>
        </p:nvSpPr>
        <p:spPr>
          <a:xfrm rot="19560351">
            <a:off x="3040606" y="2117446"/>
            <a:ext cx="2239856"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קופת מזומן</a:t>
            </a:r>
          </a:p>
        </p:txBody>
      </p:sp>
      <p:sp>
        <p:nvSpPr>
          <p:cNvPr id="6" name="כותרת 1">
            <a:extLst>
              <a:ext uri="{FF2B5EF4-FFF2-40B4-BE49-F238E27FC236}">
                <a16:creationId xmlns:a16="http://schemas.microsoft.com/office/drawing/2014/main" id="{A2E6FC2F-41BC-425D-8E84-8151DECB4A2D}"/>
              </a:ext>
            </a:extLst>
          </p:cNvPr>
          <p:cNvSpPr txBox="1">
            <a:spLocks/>
          </p:cNvSpPr>
          <p:nvPr/>
        </p:nvSpPr>
        <p:spPr>
          <a:xfrm>
            <a:off x="815845" y="2891927"/>
            <a:ext cx="2441512"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קופת אשראי</a:t>
            </a:r>
          </a:p>
        </p:txBody>
      </p:sp>
      <p:sp>
        <p:nvSpPr>
          <p:cNvPr id="7" name="כותרת 1">
            <a:extLst>
              <a:ext uri="{FF2B5EF4-FFF2-40B4-BE49-F238E27FC236}">
                <a16:creationId xmlns:a16="http://schemas.microsoft.com/office/drawing/2014/main" id="{318031E6-9073-470A-A6A8-A2DC0B16E430}"/>
              </a:ext>
            </a:extLst>
          </p:cNvPr>
          <p:cNvSpPr txBox="1">
            <a:spLocks/>
          </p:cNvSpPr>
          <p:nvPr/>
        </p:nvSpPr>
        <p:spPr>
          <a:xfrm rot="20241306">
            <a:off x="8530684" y="4203149"/>
            <a:ext cx="2048355"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קופה קטנה</a:t>
            </a:r>
          </a:p>
        </p:txBody>
      </p:sp>
      <p:sp>
        <p:nvSpPr>
          <p:cNvPr id="8" name="כותרת 1">
            <a:extLst>
              <a:ext uri="{FF2B5EF4-FFF2-40B4-BE49-F238E27FC236}">
                <a16:creationId xmlns:a16="http://schemas.microsoft.com/office/drawing/2014/main" id="{9FF46D7B-B316-49A8-9A0F-FE2928A31ED6}"/>
              </a:ext>
            </a:extLst>
          </p:cNvPr>
          <p:cNvSpPr txBox="1">
            <a:spLocks/>
          </p:cNvSpPr>
          <p:nvPr/>
        </p:nvSpPr>
        <p:spPr>
          <a:xfrm>
            <a:off x="3257357" y="4949609"/>
            <a:ext cx="4596902"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לקוחות</a:t>
            </a:r>
          </a:p>
        </p:txBody>
      </p:sp>
      <p:sp>
        <p:nvSpPr>
          <p:cNvPr id="9" name="כותרת 1">
            <a:extLst>
              <a:ext uri="{FF2B5EF4-FFF2-40B4-BE49-F238E27FC236}">
                <a16:creationId xmlns:a16="http://schemas.microsoft.com/office/drawing/2014/main" id="{EBD5A7C9-E149-4D07-86C6-CF751A5DEB69}"/>
              </a:ext>
            </a:extLst>
          </p:cNvPr>
          <p:cNvSpPr txBox="1">
            <a:spLocks/>
          </p:cNvSpPr>
          <p:nvPr/>
        </p:nvSpPr>
        <p:spPr>
          <a:xfrm rot="2458394">
            <a:off x="3387416" y="4266000"/>
            <a:ext cx="2183974"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רכוש קבוע</a:t>
            </a:r>
          </a:p>
        </p:txBody>
      </p:sp>
      <p:sp>
        <p:nvSpPr>
          <p:cNvPr id="11" name="כותרת 1">
            <a:extLst>
              <a:ext uri="{FF2B5EF4-FFF2-40B4-BE49-F238E27FC236}">
                <a16:creationId xmlns:a16="http://schemas.microsoft.com/office/drawing/2014/main" id="{0384E997-90E7-4D20-857D-E7116579A2D8}"/>
              </a:ext>
            </a:extLst>
          </p:cNvPr>
          <p:cNvSpPr txBox="1">
            <a:spLocks/>
          </p:cNvSpPr>
          <p:nvPr/>
        </p:nvSpPr>
        <p:spPr>
          <a:xfrm>
            <a:off x="2456809" y="4942866"/>
            <a:ext cx="1511058"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ועוד.....</a:t>
            </a:r>
          </a:p>
        </p:txBody>
      </p:sp>
      <p:sp>
        <p:nvSpPr>
          <p:cNvPr id="12" name="כותרת 1">
            <a:extLst>
              <a:ext uri="{FF2B5EF4-FFF2-40B4-BE49-F238E27FC236}">
                <a16:creationId xmlns:a16="http://schemas.microsoft.com/office/drawing/2014/main" id="{4ABF83E5-FCBA-4BFC-A5B2-759C3CAF5924}"/>
              </a:ext>
            </a:extLst>
          </p:cNvPr>
          <p:cNvSpPr txBox="1">
            <a:spLocks/>
          </p:cNvSpPr>
          <p:nvPr/>
        </p:nvSpPr>
        <p:spPr>
          <a:xfrm>
            <a:off x="400050" y="164381"/>
            <a:ext cx="11391899" cy="777849"/>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5400" b="1" i="1" dirty="0">
                <a:solidFill>
                  <a:schemeClr val="accent1">
                    <a:lumMod val="60000"/>
                    <a:lumOff val="40000"/>
                  </a:schemeClr>
                </a:solidFill>
                <a:effectLst>
                  <a:outerShdw blurRad="38100" dist="38100" dir="2700000" algn="tl">
                    <a:srgbClr val="000000">
                      <a:alpha val="43137"/>
                    </a:srgbClr>
                  </a:outerShdw>
                </a:effectLst>
                <a:cs typeface="+mn-cs"/>
              </a:rPr>
              <a:t>צד החובה- נכסים</a:t>
            </a:r>
          </a:p>
        </p:txBody>
      </p:sp>
      <p:sp>
        <p:nvSpPr>
          <p:cNvPr id="13" name="TextBox 12">
            <a:extLst>
              <a:ext uri="{FF2B5EF4-FFF2-40B4-BE49-F238E27FC236}">
                <a16:creationId xmlns:a16="http://schemas.microsoft.com/office/drawing/2014/main" id="{2333B897-17A1-420D-ACEB-79AB6B6E89EA}"/>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Tree>
    <p:extLst>
      <p:ext uri="{BB962C8B-B14F-4D97-AF65-F5344CB8AC3E}">
        <p14:creationId xmlns:p14="http://schemas.microsoft.com/office/powerpoint/2010/main" val="148777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80">
                                          <p:stCondLst>
                                            <p:cond delay="0"/>
                                          </p:stCondLst>
                                        </p:cTn>
                                        <p:tgtEl>
                                          <p:spTgt spid="5"/>
                                        </p:tgtEl>
                                      </p:cBhvr>
                                    </p:animEffect>
                                    <p:anim calcmode="lin" valueType="num">
                                      <p:cBhvr>
                                        <p:cTn id="3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5" dur="26">
                                          <p:stCondLst>
                                            <p:cond delay="650"/>
                                          </p:stCondLst>
                                        </p:cTn>
                                        <p:tgtEl>
                                          <p:spTgt spid="5"/>
                                        </p:tgtEl>
                                      </p:cBhvr>
                                      <p:to x="100000" y="60000"/>
                                    </p:animScale>
                                    <p:animScale>
                                      <p:cBhvr>
                                        <p:cTn id="36" dur="166" decel="50000">
                                          <p:stCondLst>
                                            <p:cond delay="676"/>
                                          </p:stCondLst>
                                        </p:cTn>
                                        <p:tgtEl>
                                          <p:spTgt spid="5"/>
                                        </p:tgtEl>
                                      </p:cBhvr>
                                      <p:to x="100000" y="100000"/>
                                    </p:animScale>
                                    <p:animScale>
                                      <p:cBhvr>
                                        <p:cTn id="37" dur="26">
                                          <p:stCondLst>
                                            <p:cond delay="1312"/>
                                          </p:stCondLst>
                                        </p:cTn>
                                        <p:tgtEl>
                                          <p:spTgt spid="5"/>
                                        </p:tgtEl>
                                      </p:cBhvr>
                                      <p:to x="100000" y="80000"/>
                                    </p:animScale>
                                    <p:animScale>
                                      <p:cBhvr>
                                        <p:cTn id="38" dur="166" decel="50000">
                                          <p:stCondLst>
                                            <p:cond delay="1338"/>
                                          </p:stCondLst>
                                        </p:cTn>
                                        <p:tgtEl>
                                          <p:spTgt spid="5"/>
                                        </p:tgtEl>
                                      </p:cBhvr>
                                      <p:to x="100000" y="100000"/>
                                    </p:animScale>
                                    <p:animScale>
                                      <p:cBhvr>
                                        <p:cTn id="39" dur="26">
                                          <p:stCondLst>
                                            <p:cond delay="1642"/>
                                          </p:stCondLst>
                                        </p:cTn>
                                        <p:tgtEl>
                                          <p:spTgt spid="5"/>
                                        </p:tgtEl>
                                      </p:cBhvr>
                                      <p:to x="100000" y="90000"/>
                                    </p:animScale>
                                    <p:animScale>
                                      <p:cBhvr>
                                        <p:cTn id="40" dur="166" decel="50000">
                                          <p:stCondLst>
                                            <p:cond delay="1668"/>
                                          </p:stCondLst>
                                        </p:cTn>
                                        <p:tgtEl>
                                          <p:spTgt spid="5"/>
                                        </p:tgtEl>
                                      </p:cBhvr>
                                      <p:to x="100000" y="100000"/>
                                    </p:animScale>
                                    <p:animScale>
                                      <p:cBhvr>
                                        <p:cTn id="41" dur="26">
                                          <p:stCondLst>
                                            <p:cond delay="1808"/>
                                          </p:stCondLst>
                                        </p:cTn>
                                        <p:tgtEl>
                                          <p:spTgt spid="5"/>
                                        </p:tgtEl>
                                      </p:cBhvr>
                                      <p:to x="100000" y="95000"/>
                                    </p:animScale>
                                    <p:animScale>
                                      <p:cBhvr>
                                        <p:cTn id="42" dur="166" decel="50000">
                                          <p:stCondLst>
                                            <p:cond delay="1834"/>
                                          </p:stCondLst>
                                        </p:cTn>
                                        <p:tgtEl>
                                          <p:spTgt spid="5"/>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down)">
                                      <p:cBhvr>
                                        <p:cTn id="47" dur="580">
                                          <p:stCondLst>
                                            <p:cond delay="0"/>
                                          </p:stCondLst>
                                        </p:cTn>
                                        <p:tgtEl>
                                          <p:spTgt spid="6"/>
                                        </p:tgtEl>
                                      </p:cBhvr>
                                    </p:animEffect>
                                    <p:anim calcmode="lin" valueType="num">
                                      <p:cBhvr>
                                        <p:cTn id="4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53" dur="26">
                                          <p:stCondLst>
                                            <p:cond delay="650"/>
                                          </p:stCondLst>
                                        </p:cTn>
                                        <p:tgtEl>
                                          <p:spTgt spid="6"/>
                                        </p:tgtEl>
                                      </p:cBhvr>
                                      <p:to x="100000" y="60000"/>
                                    </p:animScale>
                                    <p:animScale>
                                      <p:cBhvr>
                                        <p:cTn id="54" dur="166" decel="50000">
                                          <p:stCondLst>
                                            <p:cond delay="676"/>
                                          </p:stCondLst>
                                        </p:cTn>
                                        <p:tgtEl>
                                          <p:spTgt spid="6"/>
                                        </p:tgtEl>
                                      </p:cBhvr>
                                      <p:to x="100000" y="100000"/>
                                    </p:animScale>
                                    <p:animScale>
                                      <p:cBhvr>
                                        <p:cTn id="55" dur="26">
                                          <p:stCondLst>
                                            <p:cond delay="1312"/>
                                          </p:stCondLst>
                                        </p:cTn>
                                        <p:tgtEl>
                                          <p:spTgt spid="6"/>
                                        </p:tgtEl>
                                      </p:cBhvr>
                                      <p:to x="100000" y="80000"/>
                                    </p:animScale>
                                    <p:animScale>
                                      <p:cBhvr>
                                        <p:cTn id="56" dur="166" decel="50000">
                                          <p:stCondLst>
                                            <p:cond delay="1338"/>
                                          </p:stCondLst>
                                        </p:cTn>
                                        <p:tgtEl>
                                          <p:spTgt spid="6"/>
                                        </p:tgtEl>
                                      </p:cBhvr>
                                      <p:to x="100000" y="100000"/>
                                    </p:animScale>
                                    <p:animScale>
                                      <p:cBhvr>
                                        <p:cTn id="57" dur="26">
                                          <p:stCondLst>
                                            <p:cond delay="1642"/>
                                          </p:stCondLst>
                                        </p:cTn>
                                        <p:tgtEl>
                                          <p:spTgt spid="6"/>
                                        </p:tgtEl>
                                      </p:cBhvr>
                                      <p:to x="100000" y="90000"/>
                                    </p:animScale>
                                    <p:animScale>
                                      <p:cBhvr>
                                        <p:cTn id="58" dur="166" decel="50000">
                                          <p:stCondLst>
                                            <p:cond delay="1668"/>
                                          </p:stCondLst>
                                        </p:cTn>
                                        <p:tgtEl>
                                          <p:spTgt spid="6"/>
                                        </p:tgtEl>
                                      </p:cBhvr>
                                      <p:to x="100000" y="100000"/>
                                    </p:animScale>
                                    <p:animScale>
                                      <p:cBhvr>
                                        <p:cTn id="59" dur="26">
                                          <p:stCondLst>
                                            <p:cond delay="1808"/>
                                          </p:stCondLst>
                                        </p:cTn>
                                        <p:tgtEl>
                                          <p:spTgt spid="6"/>
                                        </p:tgtEl>
                                      </p:cBhvr>
                                      <p:to x="100000" y="95000"/>
                                    </p:animScale>
                                    <p:animScale>
                                      <p:cBhvr>
                                        <p:cTn id="60" dur="166" decel="50000">
                                          <p:stCondLst>
                                            <p:cond delay="1834"/>
                                          </p:stCondLst>
                                        </p:cTn>
                                        <p:tgtEl>
                                          <p:spTgt spid="6"/>
                                        </p:tgtEl>
                                      </p:cBhvr>
                                      <p:to x="100000" y="100000"/>
                                    </p:animScale>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animEffect transition="in" filter="fade">
                                      <p:cBhvr>
                                        <p:cTn id="65" dur="1000"/>
                                        <p:tgtEl>
                                          <p:spTgt spid="7"/>
                                        </p:tgtEl>
                                      </p:cBhvr>
                                    </p:animEffect>
                                    <p:anim calcmode="lin" valueType="num">
                                      <p:cBhvr>
                                        <p:cTn id="66" dur="1000" fill="hold"/>
                                        <p:tgtEl>
                                          <p:spTgt spid="7"/>
                                        </p:tgtEl>
                                        <p:attrNameLst>
                                          <p:attrName>ppt_x</p:attrName>
                                        </p:attrNameLst>
                                      </p:cBhvr>
                                      <p:tavLst>
                                        <p:tav tm="0">
                                          <p:val>
                                            <p:strVal val="#ppt_x"/>
                                          </p:val>
                                        </p:tav>
                                        <p:tav tm="100000">
                                          <p:val>
                                            <p:strVal val="#ppt_x"/>
                                          </p:val>
                                        </p:tav>
                                      </p:tavLst>
                                    </p:anim>
                                    <p:anim calcmode="lin" valueType="num">
                                      <p:cBhvr>
                                        <p:cTn id="6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8"/>
                                        </p:tgtEl>
                                        <p:attrNameLst>
                                          <p:attrName>style.visibility</p:attrName>
                                        </p:attrNameLst>
                                      </p:cBhvr>
                                      <p:to>
                                        <p:strVal val="visible"/>
                                      </p:to>
                                    </p:set>
                                    <p:animEffect transition="in" filter="barn(inVertical)">
                                      <p:cBhvr>
                                        <p:cTn id="72" dur="500"/>
                                        <p:tgtEl>
                                          <p:spTgt spid="8"/>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9"/>
                                        </p:tgtEl>
                                        <p:attrNameLst>
                                          <p:attrName>style.visibility</p:attrName>
                                        </p:attrNameLst>
                                      </p:cBhvr>
                                      <p:to>
                                        <p:strVal val="visible"/>
                                      </p:to>
                                    </p:set>
                                    <p:animEffect transition="in" filter="barn(inVertical)">
                                      <p:cBhvr>
                                        <p:cTn id="77" dur="500"/>
                                        <p:tgtEl>
                                          <p:spTgt spid="9"/>
                                        </p:tgtEl>
                                      </p:cBhvr>
                                    </p:animEffec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3A45839-CAB7-4D9A-AA8E-F4A4984A7AC4}"/>
              </a:ext>
            </a:extLst>
          </p:cNvPr>
          <p:cNvSpPr txBox="1">
            <a:spLocks/>
          </p:cNvSpPr>
          <p:nvPr/>
        </p:nvSpPr>
        <p:spPr>
          <a:xfrm>
            <a:off x="8420124" y="2898076"/>
            <a:ext cx="2153523"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חו"ז עובדים</a:t>
            </a:r>
          </a:p>
        </p:txBody>
      </p:sp>
      <p:sp>
        <p:nvSpPr>
          <p:cNvPr id="3" name="כותרת 1">
            <a:extLst>
              <a:ext uri="{FF2B5EF4-FFF2-40B4-BE49-F238E27FC236}">
                <a16:creationId xmlns:a16="http://schemas.microsoft.com/office/drawing/2014/main" id="{7FF490C9-B0ED-49B3-A06D-8C183B65A457}"/>
              </a:ext>
            </a:extLst>
          </p:cNvPr>
          <p:cNvSpPr txBox="1">
            <a:spLocks/>
          </p:cNvSpPr>
          <p:nvPr/>
        </p:nvSpPr>
        <p:spPr>
          <a:xfrm>
            <a:off x="5907376" y="2169669"/>
            <a:ext cx="2548754"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כרטיסי אשראי</a:t>
            </a:r>
          </a:p>
        </p:txBody>
      </p:sp>
      <p:sp>
        <p:nvSpPr>
          <p:cNvPr id="4" name="כותרת 1">
            <a:extLst>
              <a:ext uri="{FF2B5EF4-FFF2-40B4-BE49-F238E27FC236}">
                <a16:creationId xmlns:a16="http://schemas.microsoft.com/office/drawing/2014/main" id="{2545F387-D3F2-4977-818F-8D4C196F7A46}"/>
              </a:ext>
            </a:extLst>
          </p:cNvPr>
          <p:cNvSpPr txBox="1">
            <a:spLocks/>
          </p:cNvSpPr>
          <p:nvPr/>
        </p:nvSpPr>
        <p:spPr>
          <a:xfrm rot="1579677">
            <a:off x="7010205" y="1200496"/>
            <a:ext cx="4596902"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ספקים</a:t>
            </a:r>
          </a:p>
        </p:txBody>
      </p:sp>
      <p:sp>
        <p:nvSpPr>
          <p:cNvPr id="5" name="כותרת 1">
            <a:extLst>
              <a:ext uri="{FF2B5EF4-FFF2-40B4-BE49-F238E27FC236}">
                <a16:creationId xmlns:a16="http://schemas.microsoft.com/office/drawing/2014/main" id="{A3E94DE0-897B-4D43-81CF-CF8916B22FBE}"/>
              </a:ext>
            </a:extLst>
          </p:cNvPr>
          <p:cNvSpPr txBox="1">
            <a:spLocks/>
          </p:cNvSpPr>
          <p:nvPr/>
        </p:nvSpPr>
        <p:spPr>
          <a:xfrm rot="19560351">
            <a:off x="3655443" y="3010999"/>
            <a:ext cx="2239856"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הלוואות</a:t>
            </a:r>
          </a:p>
        </p:txBody>
      </p:sp>
      <p:sp>
        <p:nvSpPr>
          <p:cNvPr id="6" name="כותרת 1">
            <a:extLst>
              <a:ext uri="{FF2B5EF4-FFF2-40B4-BE49-F238E27FC236}">
                <a16:creationId xmlns:a16="http://schemas.microsoft.com/office/drawing/2014/main" id="{A2E6FC2F-41BC-425D-8E84-8151DECB4A2D}"/>
              </a:ext>
            </a:extLst>
          </p:cNvPr>
          <p:cNvSpPr txBox="1">
            <a:spLocks/>
          </p:cNvSpPr>
          <p:nvPr/>
        </p:nvSpPr>
        <p:spPr>
          <a:xfrm>
            <a:off x="1900331" y="3748652"/>
            <a:ext cx="2441512"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חו"ז בעלים</a:t>
            </a:r>
          </a:p>
        </p:txBody>
      </p:sp>
      <p:sp>
        <p:nvSpPr>
          <p:cNvPr id="11" name="כותרת 1">
            <a:extLst>
              <a:ext uri="{FF2B5EF4-FFF2-40B4-BE49-F238E27FC236}">
                <a16:creationId xmlns:a16="http://schemas.microsoft.com/office/drawing/2014/main" id="{0384E997-90E7-4D20-857D-E7116579A2D8}"/>
              </a:ext>
            </a:extLst>
          </p:cNvPr>
          <p:cNvSpPr txBox="1">
            <a:spLocks/>
          </p:cNvSpPr>
          <p:nvPr/>
        </p:nvSpPr>
        <p:spPr>
          <a:xfrm>
            <a:off x="1361434" y="4682509"/>
            <a:ext cx="1511058" cy="836002"/>
          </a:xfrm>
          <a:prstGeom prst="rect">
            <a:avLst/>
          </a:prstGeom>
        </p:spPr>
        <p:txBody>
          <a:bodyPr>
            <a:normAutofit fontScale="97500"/>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he-IL" dirty="0">
                <a:effectLst>
                  <a:outerShdw blurRad="38100" dist="38100" dir="2700000" algn="tl">
                    <a:srgbClr val="000000">
                      <a:alpha val="43137"/>
                    </a:srgbClr>
                  </a:outerShdw>
                </a:effectLst>
                <a:cs typeface="+mn-cs"/>
              </a:rPr>
              <a:t>ועוד.....</a:t>
            </a:r>
          </a:p>
        </p:txBody>
      </p:sp>
      <p:sp>
        <p:nvSpPr>
          <p:cNvPr id="12" name="כותרת 1">
            <a:extLst>
              <a:ext uri="{FF2B5EF4-FFF2-40B4-BE49-F238E27FC236}">
                <a16:creationId xmlns:a16="http://schemas.microsoft.com/office/drawing/2014/main" id="{4ABF83E5-FCBA-4BFC-A5B2-759C3CAF5924}"/>
              </a:ext>
            </a:extLst>
          </p:cNvPr>
          <p:cNvSpPr txBox="1">
            <a:spLocks/>
          </p:cNvSpPr>
          <p:nvPr/>
        </p:nvSpPr>
        <p:spPr>
          <a:xfrm>
            <a:off x="400050" y="164381"/>
            <a:ext cx="11391899" cy="777849"/>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5400" b="1" i="1" dirty="0">
                <a:solidFill>
                  <a:srgbClr val="7AD28B"/>
                </a:solidFill>
                <a:effectLst>
                  <a:outerShdw blurRad="38100" dist="38100" dir="2700000" algn="tl">
                    <a:srgbClr val="000000">
                      <a:alpha val="43137"/>
                    </a:srgbClr>
                  </a:outerShdw>
                </a:effectLst>
                <a:cs typeface="+mn-cs"/>
              </a:rPr>
              <a:t>צד הזכות- התחייבויות והון</a:t>
            </a:r>
          </a:p>
        </p:txBody>
      </p:sp>
      <p:sp>
        <p:nvSpPr>
          <p:cNvPr id="13" name="TextBox 12">
            <a:extLst>
              <a:ext uri="{FF2B5EF4-FFF2-40B4-BE49-F238E27FC236}">
                <a16:creationId xmlns:a16="http://schemas.microsoft.com/office/drawing/2014/main" id="{2333B897-17A1-420D-ACEB-79AB6B6E89EA}"/>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Tree>
    <p:extLst>
      <p:ext uri="{BB962C8B-B14F-4D97-AF65-F5344CB8AC3E}">
        <p14:creationId xmlns:p14="http://schemas.microsoft.com/office/powerpoint/2010/main" val="1833042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80">
                                          <p:stCondLst>
                                            <p:cond delay="0"/>
                                          </p:stCondLst>
                                        </p:cTn>
                                        <p:tgtEl>
                                          <p:spTgt spid="5"/>
                                        </p:tgtEl>
                                      </p:cBhvr>
                                    </p:animEffect>
                                    <p:anim calcmode="lin" valueType="num">
                                      <p:cBhvr>
                                        <p:cTn id="3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5" dur="26">
                                          <p:stCondLst>
                                            <p:cond delay="650"/>
                                          </p:stCondLst>
                                        </p:cTn>
                                        <p:tgtEl>
                                          <p:spTgt spid="5"/>
                                        </p:tgtEl>
                                      </p:cBhvr>
                                      <p:to x="100000" y="60000"/>
                                    </p:animScale>
                                    <p:animScale>
                                      <p:cBhvr>
                                        <p:cTn id="36" dur="166" decel="50000">
                                          <p:stCondLst>
                                            <p:cond delay="676"/>
                                          </p:stCondLst>
                                        </p:cTn>
                                        <p:tgtEl>
                                          <p:spTgt spid="5"/>
                                        </p:tgtEl>
                                      </p:cBhvr>
                                      <p:to x="100000" y="100000"/>
                                    </p:animScale>
                                    <p:animScale>
                                      <p:cBhvr>
                                        <p:cTn id="37" dur="26">
                                          <p:stCondLst>
                                            <p:cond delay="1312"/>
                                          </p:stCondLst>
                                        </p:cTn>
                                        <p:tgtEl>
                                          <p:spTgt spid="5"/>
                                        </p:tgtEl>
                                      </p:cBhvr>
                                      <p:to x="100000" y="80000"/>
                                    </p:animScale>
                                    <p:animScale>
                                      <p:cBhvr>
                                        <p:cTn id="38" dur="166" decel="50000">
                                          <p:stCondLst>
                                            <p:cond delay="1338"/>
                                          </p:stCondLst>
                                        </p:cTn>
                                        <p:tgtEl>
                                          <p:spTgt spid="5"/>
                                        </p:tgtEl>
                                      </p:cBhvr>
                                      <p:to x="100000" y="100000"/>
                                    </p:animScale>
                                    <p:animScale>
                                      <p:cBhvr>
                                        <p:cTn id="39" dur="26">
                                          <p:stCondLst>
                                            <p:cond delay="1642"/>
                                          </p:stCondLst>
                                        </p:cTn>
                                        <p:tgtEl>
                                          <p:spTgt spid="5"/>
                                        </p:tgtEl>
                                      </p:cBhvr>
                                      <p:to x="100000" y="90000"/>
                                    </p:animScale>
                                    <p:animScale>
                                      <p:cBhvr>
                                        <p:cTn id="40" dur="166" decel="50000">
                                          <p:stCondLst>
                                            <p:cond delay="1668"/>
                                          </p:stCondLst>
                                        </p:cTn>
                                        <p:tgtEl>
                                          <p:spTgt spid="5"/>
                                        </p:tgtEl>
                                      </p:cBhvr>
                                      <p:to x="100000" y="100000"/>
                                    </p:animScale>
                                    <p:animScale>
                                      <p:cBhvr>
                                        <p:cTn id="41" dur="26">
                                          <p:stCondLst>
                                            <p:cond delay="1808"/>
                                          </p:stCondLst>
                                        </p:cTn>
                                        <p:tgtEl>
                                          <p:spTgt spid="5"/>
                                        </p:tgtEl>
                                      </p:cBhvr>
                                      <p:to x="100000" y="95000"/>
                                    </p:animScale>
                                    <p:animScale>
                                      <p:cBhvr>
                                        <p:cTn id="42" dur="166" decel="50000">
                                          <p:stCondLst>
                                            <p:cond delay="1834"/>
                                          </p:stCondLst>
                                        </p:cTn>
                                        <p:tgtEl>
                                          <p:spTgt spid="5"/>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down)">
                                      <p:cBhvr>
                                        <p:cTn id="47" dur="580">
                                          <p:stCondLst>
                                            <p:cond delay="0"/>
                                          </p:stCondLst>
                                        </p:cTn>
                                        <p:tgtEl>
                                          <p:spTgt spid="6"/>
                                        </p:tgtEl>
                                      </p:cBhvr>
                                    </p:animEffect>
                                    <p:anim calcmode="lin" valueType="num">
                                      <p:cBhvr>
                                        <p:cTn id="4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53" dur="26">
                                          <p:stCondLst>
                                            <p:cond delay="650"/>
                                          </p:stCondLst>
                                        </p:cTn>
                                        <p:tgtEl>
                                          <p:spTgt spid="6"/>
                                        </p:tgtEl>
                                      </p:cBhvr>
                                      <p:to x="100000" y="60000"/>
                                    </p:animScale>
                                    <p:animScale>
                                      <p:cBhvr>
                                        <p:cTn id="54" dur="166" decel="50000">
                                          <p:stCondLst>
                                            <p:cond delay="676"/>
                                          </p:stCondLst>
                                        </p:cTn>
                                        <p:tgtEl>
                                          <p:spTgt spid="6"/>
                                        </p:tgtEl>
                                      </p:cBhvr>
                                      <p:to x="100000" y="100000"/>
                                    </p:animScale>
                                    <p:animScale>
                                      <p:cBhvr>
                                        <p:cTn id="55" dur="26">
                                          <p:stCondLst>
                                            <p:cond delay="1312"/>
                                          </p:stCondLst>
                                        </p:cTn>
                                        <p:tgtEl>
                                          <p:spTgt spid="6"/>
                                        </p:tgtEl>
                                      </p:cBhvr>
                                      <p:to x="100000" y="80000"/>
                                    </p:animScale>
                                    <p:animScale>
                                      <p:cBhvr>
                                        <p:cTn id="56" dur="166" decel="50000">
                                          <p:stCondLst>
                                            <p:cond delay="1338"/>
                                          </p:stCondLst>
                                        </p:cTn>
                                        <p:tgtEl>
                                          <p:spTgt spid="6"/>
                                        </p:tgtEl>
                                      </p:cBhvr>
                                      <p:to x="100000" y="100000"/>
                                    </p:animScale>
                                    <p:animScale>
                                      <p:cBhvr>
                                        <p:cTn id="57" dur="26">
                                          <p:stCondLst>
                                            <p:cond delay="1642"/>
                                          </p:stCondLst>
                                        </p:cTn>
                                        <p:tgtEl>
                                          <p:spTgt spid="6"/>
                                        </p:tgtEl>
                                      </p:cBhvr>
                                      <p:to x="100000" y="90000"/>
                                    </p:animScale>
                                    <p:animScale>
                                      <p:cBhvr>
                                        <p:cTn id="58" dur="166" decel="50000">
                                          <p:stCondLst>
                                            <p:cond delay="1668"/>
                                          </p:stCondLst>
                                        </p:cTn>
                                        <p:tgtEl>
                                          <p:spTgt spid="6"/>
                                        </p:tgtEl>
                                      </p:cBhvr>
                                      <p:to x="100000" y="100000"/>
                                    </p:animScale>
                                    <p:animScale>
                                      <p:cBhvr>
                                        <p:cTn id="59" dur="26">
                                          <p:stCondLst>
                                            <p:cond delay="1808"/>
                                          </p:stCondLst>
                                        </p:cTn>
                                        <p:tgtEl>
                                          <p:spTgt spid="6"/>
                                        </p:tgtEl>
                                      </p:cBhvr>
                                      <p:to x="100000" y="95000"/>
                                    </p:animScale>
                                    <p:animScale>
                                      <p:cBhvr>
                                        <p:cTn id="60" dur="166" decel="50000">
                                          <p:stCondLst>
                                            <p:cond delay="1834"/>
                                          </p:stCondLst>
                                        </p:cTn>
                                        <p:tgtEl>
                                          <p:spTgt spid="6"/>
                                        </p:tgtEl>
                                      </p:cBhvr>
                                      <p:to x="100000" y="100000"/>
                                    </p:animScale>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11" grpId="0"/>
      <p:bldP spid="12" grpId="0"/>
    </p:bldLst>
  </p:timing>
</p:sld>
</file>

<file path=ppt/theme/theme1.xml><?xml version="1.0" encoding="utf-8"?>
<a:theme xmlns:a="http://schemas.openxmlformats.org/drawingml/2006/main" name="גלריה">
  <a:themeElements>
    <a:clrScheme name="גלריה">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גלריה">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גלריה">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244</TotalTime>
  <Words>3033</Words>
  <Application>Microsoft Office PowerPoint</Application>
  <PresentationFormat>מסך רחב</PresentationFormat>
  <Paragraphs>244</Paragraphs>
  <Slides>40</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40</vt:i4>
      </vt:variant>
    </vt:vector>
  </HeadingPairs>
  <TitlesOfParts>
    <vt:vector size="45" baseType="lpstr">
      <vt:lpstr>Arial</vt:lpstr>
      <vt:lpstr>Calibri</vt:lpstr>
      <vt:lpstr>Gill Sans MT</vt:lpstr>
      <vt:lpstr>Symbol</vt:lpstr>
      <vt:lpstr>גלריה</vt:lpstr>
      <vt:lpstr>מצגת של PowerPoint‏</vt:lpstr>
      <vt:lpstr>מצגת של PowerPoint‏</vt:lpstr>
      <vt:lpstr>מאזן</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מאזן</dc:title>
  <dc:creator>שי לוי</dc:creator>
  <cp:lastModifiedBy>שי לוי</cp:lastModifiedBy>
  <cp:revision>45</cp:revision>
  <dcterms:created xsi:type="dcterms:W3CDTF">2019-11-12T13:53:11Z</dcterms:created>
  <dcterms:modified xsi:type="dcterms:W3CDTF">2019-11-12T17:57:29Z</dcterms:modified>
</cp:coreProperties>
</file>